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6" r:id="rId2"/>
    <p:sldMasterId id="2147483692" r:id="rId3"/>
  </p:sldMasterIdLst>
  <p:notesMasterIdLst>
    <p:notesMasterId r:id="rId20"/>
  </p:notesMasterIdLst>
  <p:handoutMasterIdLst>
    <p:handoutMasterId r:id="rId21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F3F3F-EA50-45E7-A507-3EF45E0463C8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9D682-FCCA-456A-A55B-46CD62601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80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9BB5B-9C1D-0247-8F3A-1FF334550B01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C7EE4-A895-9549-98D7-B7EDC502B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19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C7EE4-A895-9549-98D7-B7EDC502B35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6113" y="1447800"/>
            <a:ext cx="7851775" cy="320040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1537447"/>
            <a:ext cx="7826281" cy="1627093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3" y="3218329"/>
            <a:ext cx="7826281" cy="86061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 2" pitchFamily="18" charset="2"/>
              <a:buNone/>
              <a:defRPr sz="18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3767-6413-3148-94E2-F5FD43E0E376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3767-6413-3148-94E2-F5FD43E0E376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8577263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3767-6413-3148-94E2-F5FD43E0E376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3767-6413-3148-94E2-F5FD43E0E376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3767-6413-3148-94E2-F5FD43E0E376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5" y="458788"/>
            <a:ext cx="8577263" cy="3849624"/>
          </a:xfr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icon to add media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3767-6413-3148-94E2-F5FD43E0E376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458788"/>
            <a:ext cx="1447800" cy="5792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458788"/>
            <a:ext cx="6521450" cy="5792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3767-6413-3148-94E2-F5FD43E0E376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C3767-6413-3148-94E2-F5FD43E0E376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Freeform 1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C3767-6413-3148-94E2-F5FD43E0E376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C3767-6413-3148-94E2-F5FD43E0E376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749040" cy="4651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0"/>
            <a:ext cx="3749040" cy="4651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C3767-6413-3148-94E2-F5FD43E0E376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Freeform 1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3767-6413-3148-94E2-F5FD43E0E376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Freeform 1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4"/>
            <a:ext cx="3749040" cy="8337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0"/>
            <a:ext cx="3749040" cy="3889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4"/>
            <a:ext cx="3749040" cy="8337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0"/>
            <a:ext cx="3749040" cy="3889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C3767-6413-3148-94E2-F5FD43E0E376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C3767-6413-3148-94E2-F5FD43E0E376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Freeform 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Freeform 11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Freeform 12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C3767-6413-3148-94E2-F5FD43E0E376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10"/>
            <a:ext cx="3474720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5"/>
            <a:ext cx="3931920" cy="57813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399"/>
            <a:ext cx="3474720" cy="37338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C3767-6413-3148-94E2-F5FD43E0E376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C3767-6413-3148-94E2-F5FD43E0E376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8577263" cy="3884612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C3767-6413-3148-94E2-F5FD43E0E376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8"/>
            <a:ext cx="4114800" cy="3884612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4114800" cy="3884612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C3767-6413-3148-94E2-F5FD43E0E376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C3767-6413-3148-94E2-F5FD43E0E376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5" y="458788"/>
            <a:ext cx="8577263" cy="3849624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icon to add media</a:t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C3767-6413-3148-94E2-F5FD43E0E376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458788"/>
            <a:ext cx="1447800" cy="57927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458788"/>
            <a:ext cx="6521450" cy="57927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C3767-6413-3148-94E2-F5FD43E0E376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3767-6413-3148-94E2-F5FD43E0E376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C3767-6413-3148-94E2-F5FD43E0E376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Freeform 1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C3767-6413-3148-94E2-F5FD43E0E376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C3767-6413-3148-94E2-F5FD43E0E376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749040" cy="4651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0"/>
            <a:ext cx="3749040" cy="4651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C3767-6413-3148-94E2-F5FD43E0E376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Freeform 1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4"/>
            <a:ext cx="3749040" cy="8337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0"/>
            <a:ext cx="3749040" cy="3889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4"/>
            <a:ext cx="3749040" cy="8337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0"/>
            <a:ext cx="3749040" cy="3889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C3767-6413-3148-94E2-F5FD43E0E376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C3767-6413-3148-94E2-F5FD43E0E376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Freeform 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Freeform 11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Freeform 12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C3767-6413-3148-94E2-F5FD43E0E376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10"/>
            <a:ext cx="3474720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5"/>
            <a:ext cx="3931920" cy="57813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399"/>
            <a:ext cx="3474720" cy="37338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C3767-6413-3148-94E2-F5FD43E0E376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C3767-6413-3148-94E2-F5FD43E0E376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8577263" cy="3884612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C3767-6413-3148-94E2-F5FD43E0E376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3767-6413-3148-94E2-F5FD43E0E376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8"/>
            <a:ext cx="4114800" cy="3884612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4114800" cy="3884612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C3767-6413-3148-94E2-F5FD43E0E376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C3767-6413-3148-94E2-F5FD43E0E376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5" y="458788"/>
            <a:ext cx="8577263" cy="3849624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icon to add media</a:t>
            </a:r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C3767-6413-3148-94E2-F5FD43E0E376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458788"/>
            <a:ext cx="1447800" cy="57927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458788"/>
            <a:ext cx="6521450" cy="57927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C3767-6413-3148-94E2-F5FD43E0E376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3767-6413-3148-94E2-F5FD43E0E376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Freeform 1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3767-6413-3148-94E2-F5FD43E0E376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3767-6413-3148-94E2-F5FD43E0E376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Freeform 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Freeform 11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Freeform 12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3767-6413-3148-94E2-F5FD43E0E376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10"/>
            <a:ext cx="3474720" cy="116205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5"/>
            <a:ext cx="3931920" cy="57813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399"/>
            <a:ext cx="3474720" cy="37338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3767-6413-3148-94E2-F5FD43E0E376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845C3767-6413-3148-94E2-F5FD43E0E376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lvl="0" algn="ctr" defTabSz="914400">
              <a:spcBef>
                <a:spcPct val="0"/>
              </a:spcBef>
              <a:buNone/>
            </a:pPr>
            <a:r>
              <a:rPr lang="en-US" sz="48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lvl="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 sz="2400">
                <a:solidFill>
                  <a:schemeClr val="tx1"/>
                </a:solidFill>
              </a:rPr>
              <a:t>A.) Response A</a:t>
            </a: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lvl="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 sz="2400">
                <a:solidFill>
                  <a:schemeClr val="tx1"/>
                </a:solidFill>
              </a:rPr>
              <a:t>B.) Response B</a:t>
            </a: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lvl="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 sz="2400">
                <a:solidFill>
                  <a:schemeClr val="tx1"/>
                </a:solidFill>
              </a:rPr>
              <a:t>C.) Response C</a:t>
            </a: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lvl="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 sz="2400">
                <a:solidFill>
                  <a:schemeClr val="tx1"/>
                </a:solidFill>
              </a:rPr>
              <a:t>D.) Response D</a:t>
            </a: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lvl="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 sz="2400">
                <a:solidFill>
                  <a:schemeClr val="tx1"/>
                </a:solidFill>
              </a:rPr>
              <a:t>E.) Response E</a:t>
            </a: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0000"/>
                  <a:satMod val="110000"/>
                  <a:lumMod val="70000"/>
                  <a:alpha val="0"/>
                </a:schemeClr>
              </a:gs>
              <a:gs pos="65000">
                <a:schemeClr val="accent1">
                  <a:shade val="90000"/>
                  <a:satMod val="200000"/>
                  <a:lumMod val="110000"/>
                  <a:alpha val="0"/>
                </a:schemeClr>
              </a:gs>
              <a:gs pos="100000">
                <a:schemeClr val="accent1">
                  <a:tint val="90000"/>
                  <a:shade val="100000"/>
                  <a:satMod val="250000"/>
                  <a:lumMod val="150000"/>
                  <a:alpha val="0"/>
                </a:schemeClr>
              </a:gs>
            </a:gsLst>
            <a:lin ang="16200000" scaled="1"/>
            <a:tileRect/>
          </a:gradFill>
          <a:ln w="31750" cap="flat" cmpd="sng" algn="ctr">
            <a:noFill/>
            <a:prstDash val="solid"/>
          </a:ln>
          <a:effectLst>
            <a:reflection blurRad="12700" stA="25000" endPos="15000" dist="50800" dir="5400000" sy="-100000" rotWithShape="0"/>
          </a:effectLst>
          <a:extLst>
            <a:ext uri="{91240B29-F687-4F45-9708-019B960494DF}">
              <a14:hiddenLine xmlns:a14="http://schemas.microsoft.com/office/drawing/2010/main" w="31750" cap="flat" cmpd="sng" algn="ctr">
                <a:solidFill>
                  <a:schemeClr val="accent1"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FFFFFF"/>
                </a:solidFill>
              </a:rPr>
              <a:t>Percent Complete 100%</a:t>
            </a: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0000"/>
                  <a:satMod val="110000"/>
                  <a:lumMod val="70000"/>
                  <a:alpha val="0"/>
                </a:schemeClr>
              </a:gs>
              <a:gs pos="65000">
                <a:schemeClr val="accent1">
                  <a:shade val="90000"/>
                  <a:satMod val="200000"/>
                  <a:lumMod val="110000"/>
                  <a:alpha val="0"/>
                </a:schemeClr>
              </a:gs>
              <a:gs pos="100000">
                <a:schemeClr val="accent1">
                  <a:tint val="90000"/>
                  <a:shade val="100000"/>
                  <a:satMod val="250000"/>
                  <a:lumMod val="150000"/>
                  <a:alpha val="0"/>
                </a:schemeClr>
              </a:gs>
            </a:gsLst>
            <a:lin ang="16200000" scaled="1"/>
            <a:tileRect/>
          </a:gradFill>
          <a:ln w="31750" cap="flat" cmpd="sng" algn="ctr">
            <a:noFill/>
            <a:prstDash val="solid"/>
          </a:ln>
          <a:effectLst>
            <a:reflection blurRad="12700" stA="25000" endPos="15000" dist="50800" dir="5400000" sy="-100000" rotWithShape="0"/>
          </a:effectLst>
          <a:extLst>
            <a:ext uri="{91240B29-F687-4F45-9708-019B960494DF}">
              <a14:hiddenLine xmlns:a14="http://schemas.microsoft.com/office/drawing/2010/main" w="31750" cap="flat" cmpd="sng" algn="ctr">
                <a:solidFill>
                  <a:schemeClr val="accent1"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FFFFFF"/>
                </a:solidFill>
              </a:rPr>
              <a:t>00:30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iRespond Graph</a:t>
            </a:r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gradFill flip="none" rotWithShape="1">
              <a:gsLst>
                <a:gs pos="0">
                  <a:srgbClr val="22FF22"/>
                </a:gs>
                <a:gs pos="65000">
                  <a:schemeClr val="accent1">
                    <a:shade val="90000"/>
                    <a:satMod val="200000"/>
                    <a:lumMod val="11000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gradFill flip="none" rotWithShape="1">
              <a:gsLst>
                <a:gs pos="0">
                  <a:srgbClr val="22FF22"/>
                </a:gs>
                <a:gs pos="65000">
                  <a:schemeClr val="accent1">
                    <a:shade val="90000"/>
                    <a:satMod val="200000"/>
                    <a:lumMod val="11000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0000"/>
                    <a:satMod val="110000"/>
                    <a:lumMod val="70000"/>
                    <a:alpha val="0"/>
                  </a:schemeClr>
                </a:gs>
                <a:gs pos="65000">
                  <a:schemeClr val="accent1">
                    <a:shade val="90000"/>
                    <a:satMod val="200000"/>
                    <a:lumMod val="110000"/>
                    <a:alpha val="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  <a:alpha val="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FFFFFF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0000"/>
                    <a:satMod val="110000"/>
                    <a:lumMod val="70000"/>
                    <a:alpha val="0"/>
                  </a:schemeClr>
                </a:gs>
                <a:gs pos="65000">
                  <a:schemeClr val="accent1">
                    <a:shade val="90000"/>
                    <a:satMod val="200000"/>
                    <a:lumMod val="110000"/>
                    <a:alpha val="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  <a:alpha val="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FFFFFF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0000"/>
                    <a:satMod val="110000"/>
                    <a:lumMod val="70000"/>
                    <a:alpha val="0"/>
                  </a:schemeClr>
                </a:gs>
                <a:gs pos="65000">
                  <a:schemeClr val="accent1">
                    <a:shade val="90000"/>
                    <a:satMod val="200000"/>
                    <a:lumMod val="110000"/>
                    <a:alpha val="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  <a:alpha val="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FFFFFF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0000"/>
                    <a:satMod val="110000"/>
                    <a:lumMod val="70000"/>
                    <a:alpha val="0"/>
                  </a:schemeClr>
                </a:gs>
                <a:gs pos="65000">
                  <a:schemeClr val="accent1">
                    <a:shade val="90000"/>
                    <a:satMod val="200000"/>
                    <a:lumMod val="110000"/>
                    <a:alpha val="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  <a:alpha val="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FFFFFF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0000"/>
                    <a:satMod val="110000"/>
                    <a:lumMod val="70000"/>
                    <a:alpha val="0"/>
                  </a:schemeClr>
                </a:gs>
                <a:gs pos="65000">
                  <a:schemeClr val="accent1">
                    <a:shade val="90000"/>
                    <a:satMod val="200000"/>
                    <a:lumMod val="110000"/>
                    <a:alpha val="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  <a:alpha val="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FFFFFF"/>
                  </a:solidFill>
                </a:rPr>
                <a:t>67%</a:t>
              </a: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gradFill flip="none" rotWithShape="1">
              <a:gsLst>
                <a:gs pos="0">
                  <a:srgbClr val="FF2222"/>
                </a:gs>
                <a:gs pos="65000">
                  <a:schemeClr val="accent1">
                    <a:shade val="90000"/>
                    <a:satMod val="200000"/>
                    <a:lumMod val="11000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gradFill flip="none" rotWithShape="1">
              <a:gsLst>
                <a:gs pos="0">
                  <a:srgbClr val="FF2222"/>
                </a:gs>
                <a:gs pos="65000">
                  <a:schemeClr val="accent1">
                    <a:shade val="90000"/>
                    <a:satMod val="200000"/>
                    <a:lumMod val="11000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gradFill flip="none" rotWithShape="1">
              <a:gsLst>
                <a:gs pos="0">
                  <a:srgbClr val="FF2222"/>
                </a:gs>
                <a:gs pos="65000">
                  <a:schemeClr val="accent1">
                    <a:shade val="90000"/>
                    <a:satMod val="200000"/>
                    <a:lumMod val="11000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0000"/>
                    <a:satMod val="110000"/>
                    <a:lumMod val="70000"/>
                    <a:alpha val="0"/>
                  </a:schemeClr>
                </a:gs>
                <a:gs pos="65000">
                  <a:schemeClr val="accent1">
                    <a:shade val="90000"/>
                    <a:satMod val="200000"/>
                    <a:lumMod val="110000"/>
                    <a:alpha val="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  <a:alpha val="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FFFFFF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0000"/>
                    <a:satMod val="110000"/>
                    <a:lumMod val="70000"/>
                    <a:alpha val="0"/>
                  </a:schemeClr>
                </a:gs>
                <a:gs pos="65000">
                  <a:schemeClr val="accent1">
                    <a:shade val="90000"/>
                    <a:satMod val="200000"/>
                    <a:lumMod val="110000"/>
                    <a:alpha val="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  <a:alpha val="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FFFFFF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0000"/>
                    <a:satMod val="110000"/>
                    <a:lumMod val="70000"/>
                    <a:alpha val="0"/>
                  </a:schemeClr>
                </a:gs>
                <a:gs pos="65000">
                  <a:schemeClr val="accent1">
                    <a:shade val="90000"/>
                    <a:satMod val="200000"/>
                    <a:lumMod val="110000"/>
                    <a:alpha val="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  <a:alpha val="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0000"/>
                    <a:satMod val="110000"/>
                    <a:lumMod val="70000"/>
                    <a:alpha val="0"/>
                  </a:schemeClr>
                </a:gs>
                <a:gs pos="65000">
                  <a:schemeClr val="accent1">
                    <a:shade val="90000"/>
                    <a:satMod val="200000"/>
                    <a:lumMod val="110000"/>
                    <a:alpha val="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  <a:alpha val="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FFFFFF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0000"/>
                    <a:satMod val="110000"/>
                    <a:lumMod val="70000"/>
                    <a:alpha val="0"/>
                  </a:schemeClr>
                </a:gs>
                <a:gs pos="65000">
                  <a:schemeClr val="accent1">
                    <a:shade val="90000"/>
                    <a:satMod val="200000"/>
                    <a:lumMod val="110000"/>
                    <a:alpha val="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  <a:alpha val="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FFFFFF"/>
                  </a:solidFill>
                </a:rPr>
                <a:t>E</a:t>
              </a: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0000"/>
                    <a:satMod val="110000"/>
                    <a:lumMod val="70000"/>
                    <a:alpha val="0"/>
                  </a:schemeClr>
                </a:gs>
                <a:gs pos="65000">
                  <a:schemeClr val="accent1">
                    <a:shade val="90000"/>
                    <a:satMod val="200000"/>
                    <a:lumMod val="110000"/>
                    <a:alpha val="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  <a:alpha val="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0000"/>
                    <a:satMod val="110000"/>
                    <a:lumMod val="70000"/>
                    <a:alpha val="0"/>
                  </a:schemeClr>
                </a:gs>
                <a:gs pos="65000">
                  <a:schemeClr val="accent1">
                    <a:shade val="90000"/>
                    <a:satMod val="200000"/>
                    <a:lumMod val="110000"/>
                    <a:alpha val="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  <a:alpha val="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0000"/>
                    <a:satMod val="110000"/>
                    <a:lumMod val="70000"/>
                    <a:alpha val="0"/>
                  </a:schemeClr>
                </a:gs>
                <a:gs pos="65000">
                  <a:schemeClr val="accent1">
                    <a:shade val="90000"/>
                    <a:satMod val="200000"/>
                    <a:lumMod val="110000"/>
                    <a:alpha val="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  <a:alpha val="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0000"/>
                    <a:satMod val="110000"/>
                    <a:lumMod val="70000"/>
                    <a:alpha val="0"/>
                  </a:schemeClr>
                </a:gs>
                <a:gs pos="65000">
                  <a:schemeClr val="accent1">
                    <a:shade val="90000"/>
                    <a:satMod val="200000"/>
                    <a:lumMod val="110000"/>
                    <a:alpha val="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  <a:alpha val="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FFFFFF"/>
                  </a:solidFill>
                </a:rPr>
                <a:t>3</a:t>
              </a: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Isolationism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15102" y="1600200"/>
            <a:ext cx="3925353" cy="4639235"/>
          </a:xfrm>
        </p:spPr>
        <p:txBody>
          <a:bodyPr/>
          <a:lstStyle/>
          <a:p>
            <a:r>
              <a:rPr lang="en-US" b="1" u="sng" dirty="0">
                <a:solidFill>
                  <a:schemeClr val="accent3"/>
                </a:solidFill>
              </a:rPr>
              <a:t>Definition:</a:t>
            </a:r>
            <a:r>
              <a:rPr lang="en-US" b="1" dirty="0"/>
              <a:t> </a:t>
            </a:r>
            <a:r>
              <a:rPr lang="en-US" dirty="0"/>
              <a:t>A policy of avoiding political or military involvement with other countries</a:t>
            </a:r>
          </a:p>
          <a:p>
            <a:r>
              <a:rPr lang="en-US" b="1" u="sng" dirty="0">
                <a:solidFill>
                  <a:srgbClr val="CCFF33"/>
                </a:solidFill>
              </a:rPr>
              <a:t>Who:</a:t>
            </a:r>
            <a:r>
              <a:rPr lang="en-US" dirty="0"/>
              <a:t> The United States supported isolationism</a:t>
            </a:r>
          </a:p>
          <a:p>
            <a:r>
              <a:rPr lang="en-US" b="1" u="sng" dirty="0">
                <a:solidFill>
                  <a:srgbClr val="CCFF33"/>
                </a:solidFill>
              </a:rPr>
              <a:t>Why:</a:t>
            </a:r>
            <a:r>
              <a:rPr lang="en-US" dirty="0"/>
              <a:t> They believed that involvement in WWI had cost the nation too much</a:t>
            </a:r>
          </a:p>
        </p:txBody>
      </p:sp>
      <p:pic>
        <p:nvPicPr>
          <p:cNvPr id="6" name="Picture 5" descr="US Isolationism Carto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1600200"/>
            <a:ext cx="4310303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Spanish Civil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Francisco Franco installs a fascist state</a:t>
            </a:r>
          </a:p>
          <a:p>
            <a:r>
              <a:rPr lang="en-US" dirty="0"/>
              <a:t>Supported by Germany and Italy (troops, weapons, airplanes)</a:t>
            </a:r>
          </a:p>
          <a:p>
            <a:r>
              <a:rPr lang="en-US" b="1" u="sng" dirty="0">
                <a:solidFill>
                  <a:srgbClr val="CCFF33"/>
                </a:solidFill>
              </a:rPr>
              <a:t>Where:</a:t>
            </a:r>
            <a:r>
              <a:rPr lang="en-US" b="1" dirty="0">
                <a:solidFill>
                  <a:srgbClr val="CCFF33"/>
                </a:solidFill>
              </a:rPr>
              <a:t> </a:t>
            </a:r>
            <a:r>
              <a:rPr lang="en-US" dirty="0"/>
              <a:t>Spain</a:t>
            </a:r>
            <a:endParaRPr lang="en-US" b="1" u="sng" dirty="0">
              <a:solidFill>
                <a:srgbClr val="CCFF33"/>
              </a:solidFill>
            </a:endParaRPr>
          </a:p>
          <a:p>
            <a:r>
              <a:rPr lang="en-US" b="1" u="sng" dirty="0">
                <a:solidFill>
                  <a:srgbClr val="CCFF33"/>
                </a:solidFill>
              </a:rPr>
              <a:t>Results:</a:t>
            </a:r>
            <a:r>
              <a:rPr lang="en-US" b="1" dirty="0">
                <a:solidFill>
                  <a:srgbClr val="CCFF33"/>
                </a:solidFill>
              </a:rPr>
              <a:t> </a:t>
            </a:r>
            <a:r>
              <a:rPr lang="en-US" dirty="0"/>
              <a:t>Estimated 50,000-200,000 people executed (including women and church officials); thousands of people raped and murdered; violent persecution of religion; Fascist state lasted until Franco’s death in 1975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Spanish Civil War</a:t>
            </a:r>
          </a:p>
        </p:txBody>
      </p:sp>
      <p:pic>
        <p:nvPicPr>
          <p:cNvPr id="5" name="Picture 4" descr="Spanish-W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17638"/>
            <a:ext cx="6400800" cy="51619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Spanish Civil War</a:t>
            </a:r>
          </a:p>
        </p:txBody>
      </p:sp>
      <p:pic>
        <p:nvPicPr>
          <p:cNvPr id="4" name="Picture 3" descr="Barcelona_bomb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17638"/>
            <a:ext cx="7620000" cy="49720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German Aggression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1854" y="1600200"/>
            <a:ext cx="2701146" cy="4639235"/>
          </a:xfrm>
        </p:spPr>
        <p:txBody>
          <a:bodyPr>
            <a:normAutofit lnSpcReduction="10000"/>
          </a:bodyPr>
          <a:lstStyle/>
          <a:p>
            <a:r>
              <a:rPr lang="en-US" b="1" u="sng" dirty="0">
                <a:solidFill>
                  <a:srgbClr val="CCFF33"/>
                </a:solidFill>
              </a:rPr>
              <a:t>Where:</a:t>
            </a:r>
            <a:r>
              <a:rPr lang="en-US" b="1" dirty="0">
                <a:solidFill>
                  <a:srgbClr val="CCFF33"/>
                </a:solidFill>
              </a:rPr>
              <a:t> </a:t>
            </a:r>
            <a:r>
              <a:rPr lang="en-US" dirty="0"/>
              <a:t>Germany invades Austria, the Rhineland, and the Sudetenland</a:t>
            </a:r>
          </a:p>
          <a:p>
            <a:r>
              <a:rPr lang="en-US" b="1" u="sng" dirty="0">
                <a:solidFill>
                  <a:schemeClr val="accent3"/>
                </a:solidFill>
              </a:rPr>
              <a:t>Result: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dirty="0"/>
              <a:t>Hitler gained power and prestige; Germany allied with Japan and Italy to form the Axis-powers</a:t>
            </a:r>
          </a:p>
        </p:txBody>
      </p:sp>
      <p:pic>
        <p:nvPicPr>
          <p:cNvPr id="4" name="Picture 3" descr="sudetenlan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5757054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German Aggression</a:t>
            </a:r>
          </a:p>
        </p:txBody>
      </p:sp>
      <p:pic>
        <p:nvPicPr>
          <p:cNvPr id="4" name="Picture 3" descr="naz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76399"/>
            <a:ext cx="7315200" cy="503632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Year:1936</a:t>
            </a:r>
            <a:br>
              <a:rPr lang="en-US" dirty="0"/>
            </a:br>
            <a:r>
              <a:rPr lang="en-US" dirty="0"/>
              <a:t>Author: David Low</a:t>
            </a:r>
          </a:p>
        </p:txBody>
      </p:sp>
      <p:pic>
        <p:nvPicPr>
          <p:cNvPr id="6" name="Content Placeholder 5" descr="Stepping Stones to Glory.gif"/>
          <p:cNvPicPr>
            <a:picLocks noGrp="1" noChangeAspect="1"/>
          </p:cNvPicPr>
          <p:nvPr>
            <p:ph idx="1"/>
          </p:nvPr>
        </p:nvPicPr>
        <p:blipFill>
          <a:blip r:embed="rId2"/>
          <a:srcRect l="-7439" r="-7439"/>
          <a:stretch>
            <a:fillRect/>
          </a:stretch>
        </p:blipFill>
        <p:spPr>
          <a:xfrm>
            <a:off x="305335" y="1417638"/>
            <a:ext cx="8632007" cy="508275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0512" y="2057400"/>
            <a:ext cx="3773488" cy="3321424"/>
          </a:xfrm>
        </p:spPr>
        <p:txBody>
          <a:bodyPr>
            <a:normAutofit/>
          </a:bodyPr>
          <a:lstStyle/>
          <a:p>
            <a:r>
              <a:rPr lang="en-US" dirty="0"/>
              <a:t>Year: 1941</a:t>
            </a:r>
            <a:br>
              <a:rPr lang="en-US" dirty="0"/>
            </a:br>
            <a:r>
              <a:rPr lang="en-US" sz="3200" dirty="0"/>
              <a:t>Author: Dr. Seuss</a:t>
            </a:r>
          </a:p>
        </p:txBody>
      </p:sp>
      <p:pic>
        <p:nvPicPr>
          <p:cNvPr id="8" name="Content Placeholder 7" descr="Ho Hum Cartoo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8625" r="-58625"/>
          <a:stretch>
            <a:fillRect/>
          </a:stretch>
        </p:blipFill>
        <p:spPr>
          <a:xfrm>
            <a:off x="-2209801" y="381000"/>
            <a:ext cx="10689811" cy="629443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Appeasement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97353" cy="4639235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CCFF33"/>
                </a:solidFill>
              </a:rPr>
              <a:t>Definition:</a:t>
            </a:r>
            <a:r>
              <a:rPr lang="en-US" b="1" dirty="0">
                <a:solidFill>
                  <a:srgbClr val="CCFF33"/>
                </a:solidFill>
              </a:rPr>
              <a:t> </a:t>
            </a:r>
            <a:r>
              <a:rPr lang="en-US" dirty="0"/>
              <a:t>Allowing an aggressor to do what they want in order to avoid war</a:t>
            </a:r>
          </a:p>
          <a:p>
            <a:r>
              <a:rPr lang="en-US" b="1" u="sng" dirty="0">
                <a:solidFill>
                  <a:srgbClr val="CCFF33"/>
                </a:solidFill>
              </a:rPr>
              <a:t>Who:</a:t>
            </a:r>
            <a:r>
              <a:rPr lang="en-US" b="1" dirty="0">
                <a:solidFill>
                  <a:srgbClr val="CCFF33"/>
                </a:solidFill>
              </a:rPr>
              <a:t> </a:t>
            </a:r>
            <a:r>
              <a:rPr lang="en-US" dirty="0"/>
              <a:t>Great Britain and France</a:t>
            </a:r>
          </a:p>
          <a:p>
            <a:r>
              <a:rPr lang="en-US" b="1" u="sng" dirty="0">
                <a:solidFill>
                  <a:srgbClr val="CCFF33"/>
                </a:solidFill>
              </a:rPr>
              <a:t>Why:</a:t>
            </a:r>
            <a:r>
              <a:rPr lang="en-US" b="1" dirty="0">
                <a:solidFill>
                  <a:srgbClr val="CCFF33"/>
                </a:solidFill>
              </a:rPr>
              <a:t> </a:t>
            </a:r>
            <a:r>
              <a:rPr lang="en-US" dirty="0"/>
              <a:t>Great Britain and France had been severely damaged by WWI.  They wanted to avoid another war in Europe.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2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Aggression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600200"/>
            <a:ext cx="4191000" cy="4639235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CCFF33"/>
                </a:solidFill>
              </a:rPr>
              <a:t>Definition:</a:t>
            </a:r>
            <a:r>
              <a:rPr lang="en-US" b="1" dirty="0">
                <a:solidFill>
                  <a:srgbClr val="CCFF33"/>
                </a:solidFill>
              </a:rPr>
              <a:t> </a:t>
            </a:r>
            <a:r>
              <a:rPr lang="en-US" dirty="0"/>
              <a:t>Attacking or confronting another nation</a:t>
            </a:r>
          </a:p>
          <a:p>
            <a:r>
              <a:rPr lang="en-US" b="1" u="sng" dirty="0">
                <a:solidFill>
                  <a:srgbClr val="CCFF33"/>
                </a:solidFill>
              </a:rPr>
              <a:t>Who:</a:t>
            </a:r>
            <a:r>
              <a:rPr lang="en-US" b="1" dirty="0">
                <a:solidFill>
                  <a:srgbClr val="CCFF33"/>
                </a:solidFill>
              </a:rPr>
              <a:t> </a:t>
            </a:r>
            <a:r>
              <a:rPr lang="en-US" dirty="0"/>
              <a:t>Japan, Germany, and Italy</a:t>
            </a:r>
          </a:p>
          <a:p>
            <a:r>
              <a:rPr lang="en-US" b="1" u="sng" dirty="0">
                <a:solidFill>
                  <a:srgbClr val="CCFF33"/>
                </a:solidFill>
              </a:rPr>
              <a:t>Why:</a:t>
            </a:r>
            <a:r>
              <a:rPr lang="en-US" b="1" dirty="0">
                <a:solidFill>
                  <a:srgbClr val="CCFF33"/>
                </a:solidFill>
              </a:rPr>
              <a:t> </a:t>
            </a:r>
            <a:r>
              <a:rPr lang="en-US" dirty="0"/>
              <a:t>Germany and Italy were both left with out territory in the Treaty of Versailles.  Japan needed to acquire raw goods to fuel their industry. </a:t>
            </a:r>
          </a:p>
        </p:txBody>
      </p:sp>
      <p:pic>
        <p:nvPicPr>
          <p:cNvPr id="4" name="Picture 3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10" y="1600200"/>
            <a:ext cx="4393690" cy="5157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Japanese Aggression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2100" y="1600200"/>
            <a:ext cx="3467100" cy="4639235"/>
          </a:xfrm>
        </p:spPr>
        <p:txBody>
          <a:bodyPr/>
          <a:lstStyle/>
          <a:p>
            <a:r>
              <a:rPr lang="en-US" dirty="0"/>
              <a:t>Japan invades China</a:t>
            </a:r>
          </a:p>
          <a:p>
            <a:r>
              <a:rPr lang="en-US" b="1" u="sng" dirty="0">
                <a:solidFill>
                  <a:srgbClr val="CCFF33"/>
                </a:solidFill>
              </a:rPr>
              <a:t>Where:</a:t>
            </a:r>
            <a:r>
              <a:rPr lang="en-US" b="1" dirty="0">
                <a:solidFill>
                  <a:srgbClr val="CCFF33"/>
                </a:solidFill>
              </a:rPr>
              <a:t> </a:t>
            </a:r>
            <a:r>
              <a:rPr lang="en-US" dirty="0"/>
              <a:t>Nanjing</a:t>
            </a:r>
          </a:p>
          <a:p>
            <a:r>
              <a:rPr lang="en-US" b="1" u="sng" dirty="0">
                <a:solidFill>
                  <a:srgbClr val="CCFF33"/>
                </a:solidFill>
              </a:rPr>
              <a:t>Result:</a:t>
            </a:r>
            <a:r>
              <a:rPr lang="en-US" b="1" dirty="0">
                <a:solidFill>
                  <a:srgbClr val="CCFF33"/>
                </a:solidFill>
              </a:rPr>
              <a:t> </a:t>
            </a:r>
            <a:r>
              <a:rPr lang="en-US" dirty="0"/>
              <a:t>Hundreds of thousands of civilians and unarmed soldiers are massacred; an estimated 20,000-80,000 women were raped</a:t>
            </a:r>
          </a:p>
        </p:txBody>
      </p:sp>
      <p:pic>
        <p:nvPicPr>
          <p:cNvPr id="4" name="Picture 3" descr="nanj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5143500" cy="478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Nanjing Massacre</a:t>
            </a:r>
          </a:p>
        </p:txBody>
      </p:sp>
      <p:pic>
        <p:nvPicPr>
          <p:cNvPr id="6" name="Picture 5" descr="nanjing massac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" y="1778000"/>
            <a:ext cx="3506177" cy="4699000"/>
          </a:xfrm>
          <a:prstGeom prst="rect">
            <a:avLst/>
          </a:prstGeom>
        </p:spPr>
      </p:pic>
      <p:pic>
        <p:nvPicPr>
          <p:cNvPr id="7" name="Picture 6" descr="Nanjing Massac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088" y="1744408"/>
            <a:ext cx="3733800" cy="47325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Nanjing Massacre</a:t>
            </a:r>
          </a:p>
        </p:txBody>
      </p:sp>
      <p:pic>
        <p:nvPicPr>
          <p:cNvPr id="5" name="Picture 4" descr="nanjing-massac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" y="1686560"/>
            <a:ext cx="3657600" cy="4892040"/>
          </a:xfrm>
          <a:prstGeom prst="rect">
            <a:avLst/>
          </a:prstGeom>
        </p:spPr>
      </p:pic>
      <p:pic>
        <p:nvPicPr>
          <p:cNvPr id="8" name="Picture 7" descr="womencld Nanjing Massac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86560"/>
            <a:ext cx="3657600" cy="488196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Italian Aggression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147" y="1600200"/>
            <a:ext cx="4350053" cy="4639235"/>
          </a:xfrm>
        </p:spPr>
        <p:txBody>
          <a:bodyPr/>
          <a:lstStyle/>
          <a:p>
            <a:r>
              <a:rPr lang="en-US" dirty="0"/>
              <a:t>Italy invades east Africa</a:t>
            </a:r>
          </a:p>
          <a:p>
            <a:r>
              <a:rPr lang="en-US" b="1" u="sng" dirty="0">
                <a:solidFill>
                  <a:srgbClr val="CCFF33"/>
                </a:solidFill>
              </a:rPr>
              <a:t>Where:</a:t>
            </a:r>
            <a:r>
              <a:rPr lang="en-US" b="1" dirty="0">
                <a:solidFill>
                  <a:srgbClr val="CCFF33"/>
                </a:solidFill>
              </a:rPr>
              <a:t> </a:t>
            </a:r>
            <a:r>
              <a:rPr lang="en-US" dirty="0"/>
              <a:t>Ethiopia</a:t>
            </a:r>
          </a:p>
          <a:p>
            <a:r>
              <a:rPr lang="en-US" b="1" u="sng" dirty="0">
                <a:solidFill>
                  <a:srgbClr val="CCFF33"/>
                </a:solidFill>
              </a:rPr>
              <a:t>Results:</a:t>
            </a:r>
            <a:r>
              <a:rPr lang="en-US" b="1" dirty="0">
                <a:solidFill>
                  <a:srgbClr val="CCFF33"/>
                </a:solidFill>
              </a:rPr>
              <a:t> </a:t>
            </a:r>
            <a:r>
              <a:rPr lang="en-US" dirty="0"/>
              <a:t>Italy created an east African colony; 275,000 Ethiopians killed (including civilians and Red Cross workers); forced labor camps; mutilated bodies of killed enemies; threw captives out of airplanes mid-flight</a:t>
            </a:r>
          </a:p>
        </p:txBody>
      </p:sp>
      <p:pic>
        <p:nvPicPr>
          <p:cNvPr id="4" name="Picture 3" descr="Ethiop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52" y="1600200"/>
            <a:ext cx="4253895" cy="4409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Italian Aggression</a:t>
            </a:r>
          </a:p>
        </p:txBody>
      </p:sp>
      <p:pic>
        <p:nvPicPr>
          <p:cNvPr id="4" name="Picture 3" descr="Ethiopian inva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20850"/>
            <a:ext cx="6978650" cy="49401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035424"/>
          </a:xfrm>
        </p:spPr>
        <p:txBody>
          <a:bodyPr/>
          <a:lstStyle/>
          <a:p>
            <a:r>
              <a:rPr lang="en-US" i="1" dirty="0"/>
              <a:t>Italian Aggression</a:t>
            </a:r>
          </a:p>
        </p:txBody>
      </p:sp>
      <p:pic>
        <p:nvPicPr>
          <p:cNvPr id="5" name="Picture 4" descr="Abyssinia-Civilisat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" y="1417638"/>
            <a:ext cx="7856538" cy="519883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hibit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RespondQuestionMaster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iRespondGraphMaster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Exhibit.thmx</Template>
  <TotalTime>187</TotalTime>
  <Words>308</Words>
  <Application>Microsoft Office PowerPoint</Application>
  <PresentationFormat>On-screen Show (4:3)</PresentationFormat>
  <Paragraphs>38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Corbel</vt:lpstr>
      <vt:lpstr>Wingdings 2</vt:lpstr>
      <vt:lpstr>Exhibit</vt:lpstr>
      <vt:lpstr>iRespondQuestionMaster</vt:lpstr>
      <vt:lpstr>iRespondGraphMaster</vt:lpstr>
      <vt:lpstr>Isolationism</vt:lpstr>
      <vt:lpstr>Appeasement</vt:lpstr>
      <vt:lpstr>Aggression</vt:lpstr>
      <vt:lpstr>Japanese Aggression</vt:lpstr>
      <vt:lpstr>Nanjing Massacre</vt:lpstr>
      <vt:lpstr>Nanjing Massacre</vt:lpstr>
      <vt:lpstr>Italian Aggression</vt:lpstr>
      <vt:lpstr>Italian Aggression</vt:lpstr>
      <vt:lpstr>Italian Aggression</vt:lpstr>
      <vt:lpstr>Spanish Civil War</vt:lpstr>
      <vt:lpstr>Spanish Civil War</vt:lpstr>
      <vt:lpstr>Spanish Civil War</vt:lpstr>
      <vt:lpstr>German Aggression</vt:lpstr>
      <vt:lpstr>German Aggression</vt:lpstr>
      <vt:lpstr>Year:1936 Author: David Low</vt:lpstr>
      <vt:lpstr>Year: 1941 Author: Dr. Seuss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Isolationism</dc:title>
  <dc:creator>Site License</dc:creator>
  <cp:lastModifiedBy>Troy Connolly</cp:lastModifiedBy>
  <cp:revision>13</cp:revision>
  <cp:lastPrinted>2018-11-13T13:12:56Z</cp:lastPrinted>
  <dcterms:created xsi:type="dcterms:W3CDTF">2011-11-09T16:49:48Z</dcterms:created>
  <dcterms:modified xsi:type="dcterms:W3CDTF">2019-10-30T16:58:09Z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</Properties>
</file>