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0" r:id="rId4"/>
  </p:sldIdLst>
  <p:sldSz cx="9144000" cy="6858000" type="screen4x3"/>
  <p:notesSz cx="700405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8" autoAdjust="0"/>
    <p:restoredTop sz="94676" autoAdjust="0"/>
  </p:normalViewPr>
  <p:slideViewPr>
    <p:cSldViewPr>
      <p:cViewPr varScale="1">
        <p:scale>
          <a:sx n="67" d="100"/>
          <a:sy n="67" d="100"/>
        </p:scale>
        <p:origin x="12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FF17B-4078-4906-8CC0-4BA3E8474766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7DF5D-8F81-4C9F-BA46-01A159D572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A.) Response A</a:t>
            </a: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B.) Response B</a:t>
            </a: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C.) Response C</a:t>
            </a: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D.) Response D</a:t>
            </a: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>
                <a:solidFill>
                  <a:schemeClr val="tx1"/>
                </a:solidFill>
              </a:rPr>
              <a:t>E.) Response E</a:t>
            </a: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Percent Complete 100%</a:t>
            </a: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00:30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iRespond Graph</a:t>
            </a:r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33%</a:t>
              </a: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100%</a:t>
              </a: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67%</a:t>
              </a: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A*</a:t>
              </a: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B*</a:t>
              </a: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C</a:t>
              </a: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D</a:t>
              </a: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>
                  <a:solidFill>
                    <a:srgbClr val="000000"/>
                  </a:solidFill>
                </a:rPr>
                <a:t>E</a:t>
              </a: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0</a:t>
              </a: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2</a:t>
              </a: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</a:rPr>
                <a:t>3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US" b="1" u="sng" dirty="0"/>
              <a:t>Nationalism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172200"/>
          </a:xfrm>
        </p:spPr>
        <p:txBody>
          <a:bodyPr>
            <a:normAutofit fontScale="92500"/>
          </a:bodyPr>
          <a:lstStyle/>
          <a:p>
            <a:r>
              <a:rPr lang="en-US" dirty="0"/>
              <a:t>Instructions- Create a “poster” on a regular sheet of paper containing</a:t>
            </a:r>
            <a:r>
              <a:rPr lang="en-US"/>
              <a:t>/answering </a:t>
            </a:r>
            <a:r>
              <a:rPr lang="en-US" dirty="0"/>
              <a:t>the following information.    </a:t>
            </a:r>
          </a:p>
          <a:p>
            <a:r>
              <a:rPr lang="en-US" dirty="0"/>
              <a:t>What is Nationalism?</a:t>
            </a:r>
          </a:p>
          <a:p>
            <a:r>
              <a:rPr lang="en-US" dirty="0"/>
              <a:t>Copy </a:t>
            </a:r>
            <a:r>
              <a:rPr lang="en-US" u="sng" dirty="0"/>
              <a:t>Types of Nationalist Movements Chart </a:t>
            </a:r>
            <a:r>
              <a:rPr lang="en-US" dirty="0"/>
              <a:t>(pg. 798)</a:t>
            </a:r>
          </a:p>
          <a:p>
            <a:r>
              <a:rPr lang="en-US" dirty="0"/>
              <a:t>Define or give importance- Otto Von Bismarck, Kaiser, Junkers, Realpolitik (pg. 802)</a:t>
            </a:r>
          </a:p>
          <a:p>
            <a:r>
              <a:rPr lang="en-US" dirty="0"/>
              <a:t>Timeline-use the following dates, one sentence OR one image per date. (pgs. 798-804)</a:t>
            </a:r>
          </a:p>
          <a:p>
            <a:pPr marL="0" indent="0">
              <a:buNone/>
            </a:pPr>
            <a:r>
              <a:rPr lang="en-US" dirty="0"/>
              <a:t>1815 (</a:t>
            </a:r>
            <a:r>
              <a:rPr lang="en-US" dirty="0">
                <a:solidFill>
                  <a:schemeClr val="accent6"/>
                </a:solidFill>
              </a:rPr>
              <a:t>pg. 798, pg. 802</a:t>
            </a:r>
            <a:r>
              <a:rPr lang="en-US" dirty="0"/>
              <a:t>),1848 (</a:t>
            </a:r>
            <a:r>
              <a:rPr lang="en-US" dirty="0">
                <a:solidFill>
                  <a:schemeClr val="accent6"/>
                </a:solidFill>
              </a:rPr>
              <a:t>pg. 800</a:t>
            </a:r>
            <a:r>
              <a:rPr lang="en-US" dirty="0"/>
              <a:t>), 1860 (</a:t>
            </a:r>
            <a:r>
              <a:rPr lang="en-US" dirty="0">
                <a:solidFill>
                  <a:schemeClr val="accent6"/>
                </a:solidFill>
              </a:rPr>
              <a:t>pg. 801</a:t>
            </a:r>
            <a:r>
              <a:rPr lang="en-US" dirty="0"/>
              <a:t>), 1861 (</a:t>
            </a:r>
            <a:r>
              <a:rPr lang="en-US" dirty="0">
                <a:solidFill>
                  <a:schemeClr val="accent6"/>
                </a:solidFill>
              </a:rPr>
              <a:t>pg. 802</a:t>
            </a:r>
            <a:r>
              <a:rPr lang="en-US" dirty="0"/>
              <a:t>), 1862 (</a:t>
            </a:r>
            <a:r>
              <a:rPr lang="en-US" dirty="0">
                <a:solidFill>
                  <a:schemeClr val="accent6"/>
                </a:solidFill>
              </a:rPr>
              <a:t>pg. 802</a:t>
            </a:r>
            <a:r>
              <a:rPr lang="en-US" dirty="0"/>
              <a:t>), 1864 (</a:t>
            </a:r>
            <a:r>
              <a:rPr lang="en-US" dirty="0">
                <a:solidFill>
                  <a:schemeClr val="accent6"/>
                </a:solidFill>
              </a:rPr>
              <a:t>pg. 803</a:t>
            </a:r>
            <a:r>
              <a:rPr lang="en-US" dirty="0"/>
              <a:t>), 1866  (</a:t>
            </a:r>
            <a:r>
              <a:rPr lang="en-US" dirty="0">
                <a:solidFill>
                  <a:schemeClr val="accent6"/>
                </a:solidFill>
              </a:rPr>
              <a:t>pg. 799</a:t>
            </a:r>
            <a:r>
              <a:rPr lang="en-US" dirty="0"/>
              <a:t>), 1867 (</a:t>
            </a:r>
            <a:r>
              <a:rPr lang="en-US" dirty="0">
                <a:solidFill>
                  <a:schemeClr val="accent6"/>
                </a:solidFill>
              </a:rPr>
              <a:t>pg. 803</a:t>
            </a:r>
            <a:r>
              <a:rPr lang="en-US" dirty="0"/>
              <a:t>), 1870 (</a:t>
            </a:r>
            <a:r>
              <a:rPr lang="en-US" dirty="0">
                <a:solidFill>
                  <a:schemeClr val="accent6"/>
                </a:solidFill>
              </a:rPr>
              <a:t>pg. 803</a:t>
            </a:r>
            <a:r>
              <a:rPr lang="en-US" dirty="0"/>
              <a:t>), 1871 (</a:t>
            </a:r>
            <a:r>
              <a:rPr lang="en-US" dirty="0">
                <a:solidFill>
                  <a:schemeClr val="accent6"/>
                </a:solidFill>
              </a:rPr>
              <a:t>pg. 803, pg. 805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8150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4304</TotalTime>
  <Words>139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Office Theme</vt:lpstr>
      <vt:lpstr>iRespondQuestionMaster</vt:lpstr>
      <vt:lpstr>iRespondGraphMaster</vt:lpstr>
      <vt:lpstr>Nationalism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Advertisement for the Cotton Gin</dc:title>
  <dc:creator>install</dc:creator>
  <cp:lastModifiedBy>Troy Connolly</cp:lastModifiedBy>
  <cp:revision>78</cp:revision>
  <cp:lastPrinted>2014-11-17T17:44:48Z</cp:lastPrinted>
  <dcterms:created xsi:type="dcterms:W3CDTF">2010-09-13T14:48:38Z</dcterms:created>
  <dcterms:modified xsi:type="dcterms:W3CDTF">2019-11-19T12:50:03Z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