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30" r:id="rId2"/>
    <p:sldMasterId id="214748374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6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BCFCCB8-8AD8-E24E-BBE0-2A5176B8C9F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53E5AB89-89A1-5C42-8165-6AE7E655B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0000"/>
                  <a:satMod val="110000"/>
                  <a:lumMod val="70000"/>
                  <a:alpha val="0"/>
                </a:schemeClr>
              </a:gs>
              <a:gs pos="65000">
                <a:schemeClr val="accent1">
                  <a:shade val="90000"/>
                  <a:satMod val="200000"/>
                  <a:lumMod val="110000"/>
                  <a:alpha val="0"/>
                </a:schemeClr>
              </a:gs>
              <a:gs pos="100000">
                <a:schemeClr val="accent1">
                  <a:tint val="90000"/>
                  <a:shade val="100000"/>
                  <a:satMod val="250000"/>
                  <a:lumMod val="150000"/>
                  <a:alpha val="0"/>
                </a:schemeClr>
              </a:gs>
            </a:gsLst>
            <a:lin ang="16200000" scaled="1"/>
            <a:tileRect/>
          </a:gradFill>
          <a:ln w="31750" cap="flat" cmpd="sng" algn="ctr">
            <a:noFill/>
            <a:prstDash val="solid"/>
          </a:ln>
          <a:effectLst>
            <a:reflection blurRad="12700" stA="25000" endPos="15000" dist="50800" dir="5400000" sy="-100000" rotWithShape="0"/>
          </a:effectLst>
          <a:extLst>
            <a:ext uri="{91240B29-F687-4F45-9708-019B960494DF}">
              <a14:hiddenLine xmlns:a14="http://schemas.microsoft.com/office/drawing/2010/main" w="31750" cap="flat" cmpd="sng" algn="ctr">
                <a:solidFill>
                  <a:schemeClr val="accent1"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0000"/>
                  <a:satMod val="110000"/>
                  <a:lumMod val="70000"/>
                  <a:alpha val="0"/>
                </a:schemeClr>
              </a:gs>
              <a:gs pos="65000">
                <a:schemeClr val="accent1">
                  <a:shade val="90000"/>
                  <a:satMod val="200000"/>
                  <a:lumMod val="110000"/>
                  <a:alpha val="0"/>
                </a:schemeClr>
              </a:gs>
              <a:gs pos="100000">
                <a:schemeClr val="accent1">
                  <a:tint val="90000"/>
                  <a:shade val="100000"/>
                  <a:satMod val="250000"/>
                  <a:lumMod val="150000"/>
                  <a:alpha val="0"/>
                </a:schemeClr>
              </a:gs>
            </a:gsLst>
            <a:lin ang="16200000" scaled="1"/>
            <a:tileRect/>
          </a:gradFill>
          <a:ln w="31750" cap="flat" cmpd="sng" algn="ctr">
            <a:noFill/>
            <a:prstDash val="solid"/>
          </a:ln>
          <a:effectLst>
            <a:reflection blurRad="12700" stA="25000" endPos="15000" dist="50800" dir="5400000" sy="-100000" rotWithShape="0"/>
          </a:effectLst>
          <a:extLst>
            <a:ext uri="{91240B29-F687-4F45-9708-019B960494DF}">
              <a14:hiddenLine xmlns:a14="http://schemas.microsoft.com/office/drawing/2010/main" w="31750" cap="flat" cmpd="sng" algn="ctr">
                <a:solidFill>
                  <a:schemeClr val="accent1"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00:30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883024"/>
          </a:xfrm>
        </p:spPr>
        <p:txBody>
          <a:bodyPr/>
          <a:lstStyle/>
          <a:p>
            <a:pPr algn="r"/>
            <a:r>
              <a:rPr lang="en-US" b="1" u="sng" dirty="0"/>
              <a:t>Imperialism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6800" y="1066800"/>
            <a:ext cx="3915537" cy="3200400"/>
          </a:xfrm>
        </p:spPr>
        <p:txBody>
          <a:bodyPr>
            <a:noAutofit/>
          </a:bodyPr>
          <a:lstStyle/>
          <a:p>
            <a:r>
              <a:rPr lang="en-US" sz="2800" dirty="0"/>
              <a:t>Policy of </a:t>
            </a:r>
            <a:r>
              <a:rPr lang="en-US" sz="2800" i="1" u="sng" dirty="0">
                <a:solidFill>
                  <a:schemeClr val="accent3"/>
                </a:solidFill>
              </a:rPr>
              <a:t>extending a country’s power</a:t>
            </a:r>
            <a:r>
              <a:rPr lang="en-US" sz="2800" dirty="0"/>
              <a:t> through diplomacy or military force</a:t>
            </a:r>
          </a:p>
          <a:p>
            <a:r>
              <a:rPr lang="en-US" sz="2800" i="1" u="sng" dirty="0">
                <a:solidFill>
                  <a:srgbClr val="CCFF33"/>
                </a:solidFill>
              </a:rPr>
              <a:t>Seizure</a:t>
            </a:r>
            <a:r>
              <a:rPr lang="en-US" sz="2800" dirty="0"/>
              <a:t> of a country or territory by a stronger country</a:t>
            </a:r>
          </a:p>
        </p:txBody>
      </p:sp>
      <p:pic>
        <p:nvPicPr>
          <p:cNvPr id="6" name="Picture 5" descr="africa imperial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4473241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8041" y="4468964"/>
            <a:ext cx="4365959" cy="209288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Imperialism caused by </a:t>
            </a:r>
            <a:r>
              <a:rPr lang="en-US" sz="2800" dirty="0">
                <a:solidFill>
                  <a:schemeClr val="accent6"/>
                </a:solidFill>
              </a:rPr>
              <a:t>Industrial Revolution</a:t>
            </a:r>
            <a:r>
              <a:rPr lang="en-US" sz="2800" dirty="0"/>
              <a:t>.  Needs for </a:t>
            </a:r>
            <a:r>
              <a:rPr lang="en-US" sz="2800" dirty="0">
                <a:solidFill>
                  <a:schemeClr val="accent6"/>
                </a:solidFill>
              </a:rPr>
              <a:t>raw materials </a:t>
            </a:r>
            <a:r>
              <a:rPr lang="en-US" sz="2800" dirty="0"/>
              <a:t>and markets to sell goods.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ahsonic.com/Imperi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745613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h4.ggpht.com/_hUnR-n-yM7o/S-I-Z5DOO6I/AAAAAAAABJw/1bV0gnolqPY/s800/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0965"/>
            <a:ext cx="4235717" cy="59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l_conf_berlin_99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81940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3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Imperialism</a:t>
            </a:r>
          </a:p>
        </p:txBody>
      </p:sp>
      <p:pic>
        <p:nvPicPr>
          <p:cNvPr id="4" name="Content Placeholder 3" descr="Economic Imperialis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825" r="-1182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Imperial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450295"/>
            <a:ext cx="7878788" cy="4800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u="sng" dirty="0">
                <a:solidFill>
                  <a:schemeClr val="accent3"/>
                </a:solidFill>
              </a:rPr>
              <a:t>Colony</a:t>
            </a:r>
            <a:r>
              <a:rPr lang="en-US" sz="2800" dirty="0"/>
              <a:t> – a country or territory governed by a foreign power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u="sng" dirty="0">
                <a:solidFill>
                  <a:srgbClr val="CCFF33"/>
                </a:solidFill>
              </a:rPr>
              <a:t>Protectorate</a:t>
            </a:r>
            <a:r>
              <a:rPr lang="en-US" sz="2800" dirty="0"/>
              <a:t> – a country or territory under the control of an outside power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u="sng" dirty="0">
                <a:solidFill>
                  <a:srgbClr val="CCFF33"/>
                </a:solidFill>
              </a:rPr>
              <a:t>Sphere of Influence </a:t>
            </a:r>
            <a:r>
              <a:rPr lang="en-US" sz="2800" dirty="0"/>
              <a:t>– an area in which an outside power claims exclusive investment or trading rights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u="sng" dirty="0">
                <a:solidFill>
                  <a:srgbClr val="CCFF33"/>
                </a:solidFill>
              </a:rPr>
              <a:t>Economic Imperialism </a:t>
            </a:r>
            <a:r>
              <a:rPr lang="en-US" sz="2800" dirty="0"/>
              <a:t>– independent, less developed country controlled by private business interests rather than other governments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Imperial Management</a:t>
            </a:r>
            <a:br>
              <a:rPr lang="en-US" dirty="0"/>
            </a:br>
            <a:r>
              <a:rPr lang="en-US" b="1" dirty="0">
                <a:solidFill>
                  <a:srgbClr val="CCFF33"/>
                </a:solidFill>
              </a:rPr>
              <a:t>Indirect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901" y="1676400"/>
            <a:ext cx="5321300" cy="5096435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en-US" sz="2800" dirty="0"/>
              <a:t>Relies on existing political rulers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Local rulers are trained in foreign methods of government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Local rulers hold government offices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Goal: To develop future leaders</a:t>
            </a:r>
          </a:p>
        </p:txBody>
      </p:sp>
      <p:sp>
        <p:nvSpPr>
          <p:cNvPr id="5" name="Oval 4"/>
          <p:cNvSpPr/>
          <p:nvPr/>
        </p:nvSpPr>
        <p:spPr>
          <a:xfrm>
            <a:off x="1905000" y="2133600"/>
            <a:ext cx="57785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05000" y="3352800"/>
            <a:ext cx="577850" cy="609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31826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 Rulers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93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 Rulers</a:t>
            </a:r>
          </a:p>
        </p:txBody>
      </p:sp>
      <p:sp>
        <p:nvSpPr>
          <p:cNvPr id="12" name="Oval 11"/>
          <p:cNvSpPr/>
          <p:nvPr/>
        </p:nvSpPr>
        <p:spPr>
          <a:xfrm>
            <a:off x="914400" y="4648200"/>
            <a:ext cx="577850" cy="609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905000" y="4648200"/>
            <a:ext cx="577850" cy="609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940050" y="4648200"/>
            <a:ext cx="577850" cy="609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>
            <a:stCxn id="5" idx="4"/>
            <a:endCxn id="6" idx="0"/>
          </p:cNvCxnSpPr>
          <p:nvPr/>
        </p:nvCxnSpPr>
        <p:spPr>
          <a:xfrm rot="5400000">
            <a:off x="1889125" y="30480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  <a:endCxn id="12" idx="7"/>
          </p:cNvCxnSpPr>
          <p:nvPr/>
        </p:nvCxnSpPr>
        <p:spPr>
          <a:xfrm rot="5400000">
            <a:off x="1266451" y="4014301"/>
            <a:ext cx="864348" cy="581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4"/>
            <a:endCxn id="13" idx="0"/>
          </p:cNvCxnSpPr>
          <p:nvPr/>
        </p:nvCxnSpPr>
        <p:spPr>
          <a:xfrm rot="5400000">
            <a:off x="1851025" y="43053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5"/>
            <a:endCxn id="14" idx="1"/>
          </p:cNvCxnSpPr>
          <p:nvPr/>
        </p:nvCxnSpPr>
        <p:spPr>
          <a:xfrm rot="16200000" flipH="1">
            <a:off x="2279276" y="3992076"/>
            <a:ext cx="864348" cy="626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4400" y="5486400"/>
            <a:ext cx="2603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Colonial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Imperial Management</a:t>
            </a:r>
            <a:br>
              <a:rPr lang="en-US" dirty="0"/>
            </a:br>
            <a:r>
              <a:rPr lang="en-US" b="1" dirty="0">
                <a:solidFill>
                  <a:srgbClr val="CCFF33"/>
                </a:solidFill>
              </a:rPr>
              <a:t>Direct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476" y="1828800"/>
            <a:ext cx="5814524" cy="4715435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en-US" sz="2800" dirty="0"/>
              <a:t>Foreign officials hold government offices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No self-rule</a:t>
            </a:r>
          </a:p>
          <a:p>
            <a:pPr lvl="1">
              <a:spcBef>
                <a:spcPts val="1200"/>
              </a:spcBef>
            </a:pPr>
            <a:r>
              <a:rPr lang="en-US" sz="2800" u="sng" dirty="0">
                <a:solidFill>
                  <a:srgbClr val="CCFF33"/>
                </a:solidFill>
              </a:rPr>
              <a:t>Paternalism:</a:t>
            </a:r>
            <a:r>
              <a:rPr lang="en-US" sz="2800" dirty="0">
                <a:solidFill>
                  <a:srgbClr val="CCFF33"/>
                </a:solidFill>
              </a:rPr>
              <a:t> </a:t>
            </a:r>
            <a:r>
              <a:rPr lang="en-US" sz="2800" dirty="0"/>
              <a:t>providing for the needs of the colony without giving them rights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Goal: </a:t>
            </a:r>
            <a:r>
              <a:rPr lang="en-US" sz="2800" u="sng" dirty="0">
                <a:solidFill>
                  <a:srgbClr val="CCFF33"/>
                </a:solidFill>
              </a:rPr>
              <a:t>Assimilation</a:t>
            </a:r>
            <a:r>
              <a:rPr lang="en-US" sz="2800" dirty="0"/>
              <a:t>; adopt European culture</a:t>
            </a:r>
          </a:p>
        </p:txBody>
      </p:sp>
      <p:sp>
        <p:nvSpPr>
          <p:cNvPr id="4" name="Oval 3"/>
          <p:cNvSpPr/>
          <p:nvPr/>
        </p:nvSpPr>
        <p:spPr>
          <a:xfrm>
            <a:off x="1904206" y="3353594"/>
            <a:ext cx="57785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0379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 Rulers</a:t>
            </a:r>
          </a:p>
        </p:txBody>
      </p:sp>
      <p:sp>
        <p:nvSpPr>
          <p:cNvPr id="6" name="Oval 5"/>
          <p:cNvSpPr/>
          <p:nvPr/>
        </p:nvSpPr>
        <p:spPr>
          <a:xfrm>
            <a:off x="914400" y="4648200"/>
            <a:ext cx="577850" cy="609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05000" y="4648200"/>
            <a:ext cx="577850" cy="609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940050" y="4648200"/>
            <a:ext cx="577850" cy="609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266451" y="4014301"/>
            <a:ext cx="864348" cy="581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851025" y="43053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79276" y="3992076"/>
            <a:ext cx="864348" cy="626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5486400"/>
            <a:ext cx="2603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Colonial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Imperialism in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5029200" cy="502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dirty="0">
                <a:solidFill>
                  <a:schemeClr val="accent3"/>
                </a:solidFill>
              </a:rPr>
              <a:t>Pre colonization</a:t>
            </a:r>
            <a:r>
              <a:rPr lang="en-US" dirty="0">
                <a:solidFill>
                  <a:schemeClr val="tx1"/>
                </a:solidFill>
              </a:rPr>
              <a:t>-Hundreds of ethnic groups and languages.</a:t>
            </a:r>
          </a:p>
          <a:p>
            <a:pPr>
              <a:spcBef>
                <a:spcPts val="1400"/>
              </a:spcBef>
            </a:pPr>
            <a:r>
              <a:rPr lang="en-US" u="sng" dirty="0">
                <a:solidFill>
                  <a:srgbClr val="CCFF33"/>
                </a:solidFill>
              </a:rPr>
              <a:t>Berlin Conference of 1884-1885</a:t>
            </a:r>
            <a:r>
              <a:rPr lang="en-US" dirty="0"/>
              <a:t>,  European nations established rules for the division of Africa; African leaders </a:t>
            </a:r>
            <a:r>
              <a:rPr lang="en-US" u="sng" dirty="0"/>
              <a:t>not</a:t>
            </a:r>
            <a:r>
              <a:rPr lang="en-US" dirty="0"/>
              <a:t> invited.</a:t>
            </a:r>
          </a:p>
          <a:p>
            <a:pPr>
              <a:spcBef>
                <a:spcPts val="800"/>
              </a:spcBef>
            </a:pPr>
            <a:r>
              <a:rPr lang="en-US" dirty="0"/>
              <a:t>Causes: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Industrialization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Nationalism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Resources- rubber, tin, copper, gold, silver</a:t>
            </a:r>
          </a:p>
        </p:txBody>
      </p:sp>
      <p:pic>
        <p:nvPicPr>
          <p:cNvPr id="4" name="Picture 3" descr="colonial 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4114800" cy="5002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2100" y="5830669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Liberia &amp; Ethiopia not claimed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India</a:t>
            </a:r>
            <a:br>
              <a:rPr lang="en-US" dirty="0"/>
            </a:br>
            <a:r>
              <a:rPr lang="en-US" sz="3600" i="1" dirty="0"/>
              <a:t>Great Britain</a:t>
            </a:r>
            <a:endParaRPr lang="en-US" i="1" dirty="0"/>
          </a:p>
        </p:txBody>
      </p:sp>
      <p:pic>
        <p:nvPicPr>
          <p:cNvPr id="4" name="Content Placeholder 3" descr="colonial India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0099" r="-30099"/>
          <a:stretch>
            <a:fillRect/>
          </a:stretch>
        </p:blipFill>
        <p:spPr>
          <a:xfrm>
            <a:off x="152400" y="1600200"/>
            <a:ext cx="8763000" cy="5257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Imperialism Political Cartoon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399" cy="5029200"/>
          </a:xfrm>
          <a:solidFill>
            <a:schemeClr val="tx1">
              <a:alpha val="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Working individually, </a:t>
            </a:r>
            <a:r>
              <a:rPr lang="en-US" dirty="0">
                <a:solidFill>
                  <a:srgbClr val="FFFF00"/>
                </a:solidFill>
              </a:rPr>
              <a:t>develop a political cartoon</a:t>
            </a:r>
            <a:r>
              <a:rPr lang="en-US" dirty="0"/>
              <a:t> depicting </a:t>
            </a:r>
            <a:r>
              <a:rPr lang="en-US" dirty="0">
                <a:solidFill>
                  <a:srgbClr val="FFFF00"/>
                </a:solidFill>
              </a:rPr>
              <a:t>imperialism </a:t>
            </a:r>
            <a:r>
              <a:rPr lang="en-US" dirty="0"/>
              <a:t>in </a:t>
            </a:r>
            <a:r>
              <a:rPr lang="en-US" dirty="0">
                <a:solidFill>
                  <a:srgbClr val="FFFF00"/>
                </a:solidFill>
              </a:rPr>
              <a:t>Africa, India,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Southeast Asia </a:t>
            </a:r>
          </a:p>
          <a:p>
            <a:r>
              <a:rPr lang="en-US" dirty="0"/>
              <a:t>Your cartoon can address any of the following topics: </a:t>
            </a:r>
            <a:r>
              <a:rPr lang="en-US" dirty="0">
                <a:solidFill>
                  <a:srgbClr val="FFFF00"/>
                </a:solidFill>
              </a:rPr>
              <a:t>division of land</a:t>
            </a:r>
            <a:r>
              <a:rPr lang="en-US" dirty="0"/>
              <a:t> among European nations, type of </a:t>
            </a:r>
            <a:r>
              <a:rPr lang="en-US" dirty="0">
                <a:solidFill>
                  <a:srgbClr val="FFFF00"/>
                </a:solidFill>
              </a:rPr>
              <a:t>economic system </a:t>
            </a:r>
            <a:r>
              <a:rPr lang="en-US" dirty="0"/>
              <a:t>set up, </a:t>
            </a:r>
            <a:r>
              <a:rPr lang="en-US" dirty="0">
                <a:solidFill>
                  <a:srgbClr val="FFFF00"/>
                </a:solidFill>
              </a:rPr>
              <a:t>economic products</a:t>
            </a:r>
            <a:r>
              <a:rPr lang="en-US" dirty="0"/>
              <a:t>, or the </a:t>
            </a:r>
            <a:r>
              <a:rPr lang="en-US" dirty="0">
                <a:solidFill>
                  <a:srgbClr val="FFFF00"/>
                </a:solidFill>
              </a:rPr>
              <a:t>impact of imperialism </a:t>
            </a:r>
          </a:p>
          <a:p>
            <a:r>
              <a:rPr lang="en-US" dirty="0"/>
              <a:t>Items to include: </a:t>
            </a:r>
            <a:r>
              <a:rPr lang="en-US" dirty="0">
                <a:solidFill>
                  <a:srgbClr val="FFFF00"/>
                </a:solidFill>
              </a:rPr>
              <a:t>pictures/symbols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key words/phrases/ideas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caption/title</a:t>
            </a:r>
          </a:p>
          <a:p>
            <a:r>
              <a:rPr lang="en-US" dirty="0"/>
              <a:t>Final product should be </a:t>
            </a:r>
            <a:r>
              <a:rPr lang="en-US" dirty="0">
                <a:solidFill>
                  <a:srgbClr val="FFFF00"/>
                </a:solidFill>
              </a:rPr>
              <a:t>colored</a:t>
            </a:r>
            <a:r>
              <a:rPr lang="en-US" dirty="0"/>
              <a:t> on a sheet of copy paper and should </a:t>
            </a:r>
            <a:r>
              <a:rPr lang="en-US" dirty="0">
                <a:solidFill>
                  <a:srgbClr val="FFFF00"/>
                </a:solidFill>
              </a:rPr>
              <a:t>fully represent the ideas discussed in class</a:t>
            </a:r>
          </a:p>
          <a:p>
            <a:r>
              <a:rPr lang="en-US" dirty="0"/>
              <a:t>On the back, write a </a:t>
            </a:r>
            <a:r>
              <a:rPr lang="en-US" dirty="0">
                <a:solidFill>
                  <a:srgbClr val="FFFF00"/>
                </a:solidFill>
              </a:rPr>
              <a:t>7 sentence explanation </a:t>
            </a:r>
            <a:r>
              <a:rPr lang="en-US" dirty="0"/>
              <a:t>of your cartoon and how it relates to the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6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rica imperial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714" y="2819400"/>
            <a:ext cx="3070286" cy="4027191"/>
          </a:xfrm>
          <a:prstGeom prst="rect">
            <a:avLst/>
          </a:prstGeom>
        </p:spPr>
      </p:pic>
      <p:pic>
        <p:nvPicPr>
          <p:cNvPr id="7" name="Picture 2" descr="http://greatbritaininafrica.wikispaces.com/file/view/political_cartoon_imperialism.jpg/121037059/political_cartoon_imperiali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8523"/>
            <a:ext cx="3200400" cy="39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hslibrary.org/Teacher%20Projects/Teacher%20Projects/Social%20Studies/Taylor/imperialism/images/imperialismcar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55312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ndworldstudies.wikispaces.com/file/view/British-Imperialism-Africa-Political-Cartoon-06.04.jpg/228962114/British-Imperialism-Africa-Political-Cartoon-06.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2771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32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QuestionMaster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RespondGraphMaster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948</TotalTime>
  <Words>328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Corbel</vt:lpstr>
      <vt:lpstr>Wingdings 2</vt:lpstr>
      <vt:lpstr>Exhibit</vt:lpstr>
      <vt:lpstr>iRespondQuestionMaster</vt:lpstr>
      <vt:lpstr>iRespondGraphMaster</vt:lpstr>
      <vt:lpstr>Imperialism</vt:lpstr>
      <vt:lpstr>Imperialism</vt:lpstr>
      <vt:lpstr>Forms of Imperial Control</vt:lpstr>
      <vt:lpstr>Imperial Management Indirect Control</vt:lpstr>
      <vt:lpstr>Imperial Management Direct Control</vt:lpstr>
      <vt:lpstr>Imperialism in Africa</vt:lpstr>
      <vt:lpstr>India Great Britain</vt:lpstr>
      <vt:lpstr>Imperialism Political Cartoon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Site License</dc:creator>
  <cp:lastModifiedBy>Troy Connolly</cp:lastModifiedBy>
  <cp:revision>36</cp:revision>
  <dcterms:created xsi:type="dcterms:W3CDTF">2011-04-11T15:21:24Z</dcterms:created>
  <dcterms:modified xsi:type="dcterms:W3CDTF">2019-10-30T15:27:27Z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