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sldIdLst>
    <p:sldId id="276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652" y="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3B059-61B8-41EB-AE14-7297430A2F3E}" type="datetimeFigureOut">
              <a:rPr lang="en-US" smtClean="0"/>
              <a:t>8/9/2021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7CEB3-20D6-4AD8-849B-A6EAB7470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69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3B059-61B8-41EB-AE14-7297430A2F3E}" type="datetimeFigureOut">
              <a:rPr lang="en-US" smtClean="0"/>
              <a:t>8/9/2021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7CEB3-20D6-4AD8-849B-A6EAB7470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68269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3B059-61B8-41EB-AE14-7297430A2F3E}" type="datetimeFigureOut">
              <a:rPr lang="en-US" smtClean="0"/>
              <a:t>8/9/2021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7CEB3-20D6-4AD8-849B-A6EAB7470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6389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B83B059-61B8-41EB-AE14-7297430A2F3E}" type="datetimeFigureOut">
              <a:rPr lang="en-US" smtClean="0"/>
              <a:t>8/9/2021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9D7CEB3-20D6-4AD8-849B-A6EAB7470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52963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B83B059-61B8-41EB-AE14-7297430A2F3E}" type="datetimeFigureOut">
              <a:rPr lang="en-US" smtClean="0"/>
              <a:t>8/9/2021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9D7CEB3-20D6-4AD8-849B-A6EAB7470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82464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B83B059-61B8-41EB-AE14-7297430A2F3E}" type="datetimeFigureOut">
              <a:rPr lang="en-US" smtClean="0"/>
              <a:t>8/9/2021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9D7CEB3-20D6-4AD8-849B-A6EAB7470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97349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B83B059-61B8-41EB-AE14-7297430A2F3E}" type="datetimeFigureOut">
              <a:rPr lang="en-US" smtClean="0"/>
              <a:t>8/9/2021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9D7CEB3-20D6-4AD8-849B-A6EAB7470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375104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B83B059-61B8-41EB-AE14-7297430A2F3E}" type="datetimeFigureOut">
              <a:rPr lang="en-US" smtClean="0"/>
              <a:t>8/9/2021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9D7CEB3-20D6-4AD8-849B-A6EAB7470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4989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B83B059-61B8-41EB-AE14-7297430A2F3E}" type="datetimeFigureOut">
              <a:rPr lang="en-US" smtClean="0"/>
              <a:t>8/9/2021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9D7CEB3-20D6-4AD8-849B-A6EAB7470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753846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B83B059-61B8-41EB-AE14-7297430A2F3E}" type="datetimeFigureOut">
              <a:rPr lang="en-US" smtClean="0"/>
              <a:t>8/9/2021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9D7CEB3-20D6-4AD8-849B-A6EAB7470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277231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B83B059-61B8-41EB-AE14-7297430A2F3E}" type="datetimeFigureOut">
              <a:rPr lang="en-US" smtClean="0"/>
              <a:t>8/9/2021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9D7CEB3-20D6-4AD8-849B-A6EAB7470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67343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3B059-61B8-41EB-AE14-7297430A2F3E}" type="datetimeFigureOut">
              <a:rPr lang="en-US" smtClean="0"/>
              <a:t>8/9/2021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7CEB3-20D6-4AD8-849B-A6EAB7470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529630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B83B059-61B8-41EB-AE14-7297430A2F3E}" type="datetimeFigureOut">
              <a:rPr lang="en-US" smtClean="0"/>
              <a:t>8/9/2021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9D7CEB3-20D6-4AD8-849B-A6EAB7470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682690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B83B059-61B8-41EB-AE14-7297430A2F3E}" type="datetimeFigureOut">
              <a:rPr lang="en-US" smtClean="0"/>
              <a:t>8/9/2021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9D7CEB3-20D6-4AD8-849B-A6EAB7470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63897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B83B059-61B8-41EB-AE14-7297430A2F3E}" type="datetimeFigureOut">
              <a:rPr lang="en-US" smtClean="0"/>
              <a:t>8/9/2021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9D7CEB3-20D6-4AD8-849B-A6EAB7470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529630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B83B059-61B8-41EB-AE14-7297430A2F3E}" type="datetimeFigureOut">
              <a:rPr lang="en-US" smtClean="0"/>
              <a:t>8/9/2021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9D7CEB3-20D6-4AD8-849B-A6EAB7470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824641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B83B059-61B8-41EB-AE14-7297430A2F3E}" type="datetimeFigureOut">
              <a:rPr lang="en-US" smtClean="0"/>
              <a:t>8/9/2021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9D7CEB3-20D6-4AD8-849B-A6EAB7470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97349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B83B059-61B8-41EB-AE14-7297430A2F3E}" type="datetimeFigureOut">
              <a:rPr lang="en-US" smtClean="0"/>
              <a:t>8/9/2021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9D7CEB3-20D6-4AD8-849B-A6EAB7470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375104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B83B059-61B8-41EB-AE14-7297430A2F3E}" type="datetimeFigureOut">
              <a:rPr lang="en-US" smtClean="0"/>
              <a:t>8/9/2021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9D7CEB3-20D6-4AD8-849B-A6EAB7470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49893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B83B059-61B8-41EB-AE14-7297430A2F3E}" type="datetimeFigureOut">
              <a:rPr lang="en-US" smtClean="0"/>
              <a:t>8/9/2021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9D7CEB3-20D6-4AD8-849B-A6EAB7470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753846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B83B059-61B8-41EB-AE14-7297430A2F3E}" type="datetimeFigureOut">
              <a:rPr lang="en-US" smtClean="0"/>
              <a:t>8/9/2021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9D7CEB3-20D6-4AD8-849B-A6EAB7470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277231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B83B059-61B8-41EB-AE14-7297430A2F3E}" type="datetimeFigureOut">
              <a:rPr lang="en-US" smtClean="0"/>
              <a:t>8/9/2021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9D7CEB3-20D6-4AD8-849B-A6EAB7470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67343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3B059-61B8-41EB-AE14-7297430A2F3E}" type="datetimeFigureOut">
              <a:rPr lang="en-US" smtClean="0"/>
              <a:t>8/9/2021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7CEB3-20D6-4AD8-849B-A6EAB7470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824641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B83B059-61B8-41EB-AE14-7297430A2F3E}" type="datetimeFigureOut">
              <a:rPr lang="en-US" smtClean="0"/>
              <a:t>8/9/2021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9D7CEB3-20D6-4AD8-849B-A6EAB7470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682690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B83B059-61B8-41EB-AE14-7297430A2F3E}" type="datetimeFigureOut">
              <a:rPr lang="en-US" smtClean="0"/>
              <a:t>8/9/2021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9D7CEB3-20D6-4AD8-849B-A6EAB7470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6389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3B059-61B8-41EB-AE14-7297430A2F3E}" type="datetimeFigureOut">
              <a:rPr lang="en-US" smtClean="0"/>
              <a:t>8/9/2021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7CEB3-20D6-4AD8-849B-A6EAB7470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9734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3B059-61B8-41EB-AE14-7297430A2F3E}" type="datetimeFigureOut">
              <a:rPr lang="en-US" smtClean="0"/>
              <a:t>8/9/2021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7CEB3-20D6-4AD8-849B-A6EAB7470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37510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3B059-61B8-41EB-AE14-7297430A2F3E}" type="datetimeFigureOut">
              <a:rPr lang="en-US" smtClean="0"/>
              <a:t>8/9/2021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7CEB3-20D6-4AD8-849B-A6EAB7470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4989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3B059-61B8-41EB-AE14-7297430A2F3E}" type="datetimeFigureOut">
              <a:rPr lang="en-US" smtClean="0"/>
              <a:t>8/9/2021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7CEB3-20D6-4AD8-849B-A6EAB7470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75384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3B059-61B8-41EB-AE14-7297430A2F3E}" type="datetimeFigureOut">
              <a:rPr lang="en-US" smtClean="0"/>
              <a:t>8/9/2021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7CEB3-20D6-4AD8-849B-A6EAB7470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27723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3B059-61B8-41EB-AE14-7297430A2F3E}" type="datetimeFigureOut">
              <a:rPr lang="en-US" smtClean="0"/>
              <a:t>8/9/2021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7CEB3-20D6-4AD8-849B-A6EAB7470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67343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31.xml"/><Relationship Id="rId4" Type="http://schemas.openxmlformats.org/officeDocument/2006/relationships/slideLayout" Target="../slideLayouts/slideLayout25.xml"/><Relationship Id="rId9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83B059-61B8-41EB-AE14-7297430A2F3E}" type="datetimeFigureOut">
              <a:rPr lang="en-US" smtClean="0"/>
              <a:t>8/9/2021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D7CEB3-20D6-4AD8-849B-A6EAB7470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96139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QuestionShape"/>
          <p:cNvSpPr/>
          <p:nvPr userDrawn="1"/>
        </p:nvSpPr>
        <p:spPr>
          <a:xfrm>
            <a:off x="127000" y="127000"/>
            <a:ext cx="8890000" cy="2857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  <a:buNone/>
            </a:pPr>
            <a:r>
              <a:rPr lang="en-US" sz="44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iRespond Question Master</a:t>
            </a:r>
          </a:p>
        </p:txBody>
      </p:sp>
      <p:sp>
        <p:nvSpPr>
          <p:cNvPr id="8" name="AShape"/>
          <p:cNvSpPr/>
          <p:nvPr userDrawn="1"/>
        </p:nvSpPr>
        <p:spPr>
          <a:xfrm>
            <a:off x="127000" y="31115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z="3200">
                <a:solidFill>
                  <a:schemeClr val="tx1"/>
                </a:solidFill>
              </a:rPr>
              <a:t>A.) Response A</a:t>
            </a:r>
          </a:p>
        </p:txBody>
      </p:sp>
      <p:sp>
        <p:nvSpPr>
          <p:cNvPr id="9" name="BShape"/>
          <p:cNvSpPr/>
          <p:nvPr userDrawn="1"/>
        </p:nvSpPr>
        <p:spPr>
          <a:xfrm>
            <a:off x="127000" y="38354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z="3200">
                <a:solidFill>
                  <a:schemeClr val="tx1"/>
                </a:solidFill>
              </a:rPr>
              <a:t>B.) Response B</a:t>
            </a:r>
          </a:p>
        </p:txBody>
      </p:sp>
      <p:sp>
        <p:nvSpPr>
          <p:cNvPr id="10" name="CShape"/>
          <p:cNvSpPr/>
          <p:nvPr userDrawn="1"/>
        </p:nvSpPr>
        <p:spPr>
          <a:xfrm>
            <a:off x="127000" y="45593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z="3200">
                <a:solidFill>
                  <a:schemeClr val="tx1"/>
                </a:solidFill>
              </a:rPr>
              <a:t>C.) Response C</a:t>
            </a:r>
          </a:p>
        </p:txBody>
      </p:sp>
      <p:sp>
        <p:nvSpPr>
          <p:cNvPr id="11" name="DShape"/>
          <p:cNvSpPr/>
          <p:nvPr userDrawn="1"/>
        </p:nvSpPr>
        <p:spPr>
          <a:xfrm>
            <a:off x="127000" y="52832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z="3200">
                <a:solidFill>
                  <a:schemeClr val="tx1"/>
                </a:solidFill>
              </a:rPr>
              <a:t>D.) Response D</a:t>
            </a:r>
          </a:p>
        </p:txBody>
      </p:sp>
      <p:sp>
        <p:nvSpPr>
          <p:cNvPr id="12" name="EShape"/>
          <p:cNvSpPr/>
          <p:nvPr userDrawn="1"/>
        </p:nvSpPr>
        <p:spPr>
          <a:xfrm>
            <a:off x="127000" y="60071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z="3200">
                <a:solidFill>
                  <a:schemeClr val="tx1"/>
                </a:solidFill>
              </a:rPr>
              <a:t>E.) Response E</a:t>
            </a:r>
          </a:p>
        </p:txBody>
      </p:sp>
      <p:sp>
        <p:nvSpPr>
          <p:cNvPr id="13" name="Percent"/>
          <p:cNvSpPr/>
          <p:nvPr userDrawn="1"/>
        </p:nvSpPr>
        <p:spPr>
          <a:xfrm>
            <a:off x="6350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>
                <a:solidFill>
                  <a:srgbClr val="000000"/>
                </a:solidFill>
              </a:rPr>
              <a:t>Percent Complete 100%</a:t>
            </a:r>
          </a:p>
        </p:txBody>
      </p:sp>
      <p:sp>
        <p:nvSpPr>
          <p:cNvPr id="14" name="Timer"/>
          <p:cNvSpPr/>
          <p:nvPr userDrawn="1"/>
        </p:nvSpPr>
        <p:spPr>
          <a:xfrm>
            <a:off x="254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>
                <a:solidFill>
                  <a:srgbClr val="000000"/>
                </a:solidFill>
              </a:rPr>
              <a:t>00:30</a:t>
            </a:r>
          </a:p>
        </p:txBody>
      </p:sp>
    </p:spTree>
    <p:extLst>
      <p:ext uri="{BB962C8B-B14F-4D97-AF65-F5344CB8AC3E}">
        <p14:creationId xmlns:p14="http://schemas.microsoft.com/office/powerpoint/2010/main" val="6696139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Shape" hidden="1"/>
          <p:cNvSpPr/>
          <p:nvPr userDrawn="1"/>
        </p:nvSpPr>
        <p:spPr>
          <a:xfrm>
            <a:off x="127000" y="254000"/>
            <a:ext cx="1270000" cy="127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iRespond Graph</a:t>
            </a:r>
          </a:p>
        </p:txBody>
      </p:sp>
      <p:grpSp>
        <p:nvGrpSpPr>
          <p:cNvPr id="37" name="CorrectBarGroup"/>
          <p:cNvGrpSpPr/>
          <p:nvPr userDrawn="1"/>
        </p:nvGrpSpPr>
        <p:grpSpPr>
          <a:xfrm>
            <a:off x="1270000" y="3175000"/>
            <a:ext cx="2667000" cy="2540000"/>
            <a:chOff x="1270000" y="3175000"/>
            <a:chExt cx="2667000" cy="2540000"/>
          </a:xfrm>
        </p:grpSpPr>
        <p:sp>
          <p:nvSpPr>
            <p:cNvPr id="9" name="CorrectBar0"/>
            <p:cNvSpPr/>
            <p:nvPr userDrawn="1"/>
          </p:nvSpPr>
          <p:spPr>
            <a:xfrm>
              <a:off x="1270000" y="3175000"/>
              <a:ext cx="1079500" cy="254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CorrectBar1"/>
            <p:cNvSpPr/>
            <p:nvPr userDrawn="1"/>
          </p:nvSpPr>
          <p:spPr>
            <a:xfrm>
              <a:off x="2857500" y="4445000"/>
              <a:ext cx="1079500" cy="127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5" name="PercentLabelGroup"/>
          <p:cNvGrpSpPr/>
          <p:nvPr userDrawn="1"/>
        </p:nvGrpSpPr>
        <p:grpSpPr>
          <a:xfrm>
            <a:off x="1270000" y="1270000"/>
            <a:ext cx="7429500" cy="317500"/>
            <a:chOff x="1270000" y="1270000"/>
            <a:chExt cx="7429500" cy="317500"/>
          </a:xfrm>
        </p:grpSpPr>
        <p:sp>
          <p:nvSpPr>
            <p:cNvPr id="8" name="PercentLabel0"/>
            <p:cNvSpPr/>
            <p:nvPr userDrawn="1"/>
          </p:nvSpPr>
          <p:spPr>
            <a:xfrm>
              <a:off x="127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67%</a:t>
              </a:r>
            </a:p>
          </p:txBody>
        </p:sp>
        <p:sp>
          <p:nvSpPr>
            <p:cNvPr id="11" name="PercentLabel1"/>
            <p:cNvSpPr/>
            <p:nvPr userDrawn="1"/>
          </p:nvSpPr>
          <p:spPr>
            <a:xfrm>
              <a:off x="2857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33%</a:t>
              </a:r>
            </a:p>
          </p:txBody>
        </p:sp>
        <p:sp>
          <p:nvSpPr>
            <p:cNvPr id="14" name="PercentLabel2"/>
            <p:cNvSpPr/>
            <p:nvPr userDrawn="1"/>
          </p:nvSpPr>
          <p:spPr>
            <a:xfrm>
              <a:off x="4445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100%</a:t>
              </a:r>
            </a:p>
          </p:txBody>
        </p:sp>
        <p:sp>
          <p:nvSpPr>
            <p:cNvPr id="17" name="PercentLabel3"/>
            <p:cNvSpPr/>
            <p:nvPr userDrawn="1"/>
          </p:nvSpPr>
          <p:spPr>
            <a:xfrm>
              <a:off x="6032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100%</a:t>
              </a:r>
            </a:p>
          </p:txBody>
        </p:sp>
        <p:sp>
          <p:nvSpPr>
            <p:cNvPr id="20" name="PercentLabel4"/>
            <p:cNvSpPr/>
            <p:nvPr userDrawn="1"/>
          </p:nvSpPr>
          <p:spPr>
            <a:xfrm>
              <a:off x="762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67%</a:t>
              </a:r>
            </a:p>
          </p:txBody>
        </p:sp>
      </p:grpSp>
      <p:grpSp>
        <p:nvGrpSpPr>
          <p:cNvPr id="38" name="IncorrectBarGroup"/>
          <p:cNvGrpSpPr/>
          <p:nvPr userDrawn="1"/>
        </p:nvGrpSpPr>
        <p:grpSpPr>
          <a:xfrm>
            <a:off x="4445000" y="1905000"/>
            <a:ext cx="4254500" cy="3810000"/>
            <a:chOff x="4445000" y="1905000"/>
            <a:chExt cx="4254500" cy="3810000"/>
          </a:xfrm>
        </p:grpSpPr>
        <p:sp>
          <p:nvSpPr>
            <p:cNvPr id="15" name="IncorrectBar2"/>
            <p:cNvSpPr/>
            <p:nvPr userDrawn="1"/>
          </p:nvSpPr>
          <p:spPr>
            <a:xfrm>
              <a:off x="44450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IncorrectBar3"/>
            <p:cNvSpPr/>
            <p:nvPr userDrawn="1"/>
          </p:nvSpPr>
          <p:spPr>
            <a:xfrm>
              <a:off x="60325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IncorrectBar4"/>
            <p:cNvSpPr/>
            <p:nvPr userDrawn="1"/>
          </p:nvSpPr>
          <p:spPr>
            <a:xfrm>
              <a:off x="7620000" y="3175000"/>
              <a:ext cx="1079500" cy="254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" name="XLabelGroup"/>
          <p:cNvGrpSpPr/>
          <p:nvPr userDrawn="1"/>
        </p:nvGrpSpPr>
        <p:grpSpPr>
          <a:xfrm>
            <a:off x="1270000" y="5842000"/>
            <a:ext cx="7429500" cy="317500"/>
            <a:chOff x="1270000" y="5842000"/>
            <a:chExt cx="7429500" cy="317500"/>
          </a:xfrm>
        </p:grpSpPr>
        <p:sp>
          <p:nvSpPr>
            <p:cNvPr id="10" name="XValueLabel0"/>
            <p:cNvSpPr/>
            <p:nvPr userDrawn="1"/>
          </p:nvSpPr>
          <p:spPr>
            <a:xfrm>
              <a:off x="127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A*</a:t>
              </a:r>
            </a:p>
          </p:txBody>
        </p:sp>
        <p:sp>
          <p:nvSpPr>
            <p:cNvPr id="13" name="XValueLabel1"/>
            <p:cNvSpPr/>
            <p:nvPr userDrawn="1"/>
          </p:nvSpPr>
          <p:spPr>
            <a:xfrm>
              <a:off x="2857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B*</a:t>
              </a:r>
            </a:p>
          </p:txBody>
        </p:sp>
        <p:sp>
          <p:nvSpPr>
            <p:cNvPr id="16" name="XValueLabel2"/>
            <p:cNvSpPr/>
            <p:nvPr userDrawn="1"/>
          </p:nvSpPr>
          <p:spPr>
            <a:xfrm>
              <a:off x="4445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C</a:t>
              </a:r>
            </a:p>
          </p:txBody>
        </p:sp>
        <p:sp>
          <p:nvSpPr>
            <p:cNvPr id="19" name="XValueLabel3"/>
            <p:cNvSpPr/>
            <p:nvPr userDrawn="1"/>
          </p:nvSpPr>
          <p:spPr>
            <a:xfrm>
              <a:off x="6032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D</a:t>
              </a:r>
            </a:p>
          </p:txBody>
        </p:sp>
        <p:sp>
          <p:nvSpPr>
            <p:cNvPr id="22" name="XValueLabel4"/>
            <p:cNvSpPr/>
            <p:nvPr userDrawn="1"/>
          </p:nvSpPr>
          <p:spPr>
            <a:xfrm>
              <a:off x="762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E</a:t>
              </a:r>
            </a:p>
          </p:txBody>
        </p:sp>
      </p:grpSp>
      <p:grpSp>
        <p:nvGrpSpPr>
          <p:cNvPr id="36" name="AxisLineGroup"/>
          <p:cNvGrpSpPr/>
          <p:nvPr userDrawn="1"/>
        </p:nvGrpSpPr>
        <p:grpSpPr>
          <a:xfrm>
            <a:off x="889000" y="1587500"/>
            <a:ext cx="8001000" cy="4127500"/>
            <a:chOff x="889000" y="1587500"/>
            <a:chExt cx="8001000" cy="4127500"/>
          </a:xfrm>
        </p:grpSpPr>
        <p:cxnSp>
          <p:nvCxnSpPr>
            <p:cNvPr id="23" name="XAxisLine"/>
            <p:cNvCxnSpPr/>
            <p:nvPr userDrawn="1"/>
          </p:nvCxnSpPr>
          <p:spPr>
            <a:xfrm>
              <a:off x="889000" y="5715000"/>
              <a:ext cx="8001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YAxisLine"/>
            <p:cNvCxnSpPr/>
            <p:nvPr userDrawn="1"/>
          </p:nvCxnSpPr>
          <p:spPr>
            <a:xfrm>
              <a:off x="1016000" y="1587500"/>
              <a:ext cx="0" cy="412750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YAxisTick0"/>
            <p:cNvCxnSpPr/>
            <p:nvPr userDrawn="1"/>
          </p:nvCxnSpPr>
          <p:spPr>
            <a:xfrm>
              <a:off x="889000" y="571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YAxisTick1"/>
            <p:cNvCxnSpPr/>
            <p:nvPr userDrawn="1"/>
          </p:nvCxnSpPr>
          <p:spPr>
            <a:xfrm>
              <a:off x="889000" y="444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YAxisTick2"/>
            <p:cNvCxnSpPr/>
            <p:nvPr userDrawn="1"/>
          </p:nvCxnSpPr>
          <p:spPr>
            <a:xfrm>
              <a:off x="889000" y="317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YAxisTick3"/>
            <p:cNvCxnSpPr/>
            <p:nvPr userDrawn="1"/>
          </p:nvCxnSpPr>
          <p:spPr>
            <a:xfrm>
              <a:off x="889000" y="190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YLabelGroup"/>
          <p:cNvGrpSpPr/>
          <p:nvPr userDrawn="1"/>
        </p:nvGrpSpPr>
        <p:grpSpPr>
          <a:xfrm>
            <a:off x="254000" y="1841500"/>
            <a:ext cx="762000" cy="3937000"/>
            <a:chOff x="254000" y="1841500"/>
            <a:chExt cx="762000" cy="3937000"/>
          </a:xfrm>
        </p:grpSpPr>
        <p:sp>
          <p:nvSpPr>
            <p:cNvPr id="26" name="YValueLabel0"/>
            <p:cNvSpPr/>
            <p:nvPr userDrawn="1"/>
          </p:nvSpPr>
          <p:spPr>
            <a:xfrm>
              <a:off x="254000" y="565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>
                  <a:solidFill>
                    <a:srgbClr val="000000"/>
                  </a:solidFill>
                </a:rPr>
                <a:t>0</a:t>
              </a:r>
            </a:p>
          </p:txBody>
        </p:sp>
        <p:sp>
          <p:nvSpPr>
            <p:cNvPr id="28" name="YValueLabel1"/>
            <p:cNvSpPr/>
            <p:nvPr userDrawn="1"/>
          </p:nvSpPr>
          <p:spPr>
            <a:xfrm>
              <a:off x="254000" y="438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>
                  <a:solidFill>
                    <a:srgbClr val="000000"/>
                  </a:solidFill>
                </a:rPr>
                <a:t>1</a:t>
              </a:r>
            </a:p>
          </p:txBody>
        </p:sp>
        <p:sp>
          <p:nvSpPr>
            <p:cNvPr id="30" name="YValueLabel2"/>
            <p:cNvSpPr/>
            <p:nvPr userDrawn="1"/>
          </p:nvSpPr>
          <p:spPr>
            <a:xfrm>
              <a:off x="254000" y="311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>
                  <a:solidFill>
                    <a:srgbClr val="000000"/>
                  </a:solidFill>
                </a:rPr>
                <a:t>2</a:t>
              </a:r>
            </a:p>
          </p:txBody>
        </p:sp>
        <p:sp>
          <p:nvSpPr>
            <p:cNvPr id="32" name="YValueLabel3"/>
            <p:cNvSpPr/>
            <p:nvPr userDrawn="1"/>
          </p:nvSpPr>
          <p:spPr>
            <a:xfrm>
              <a:off x="254000" y="184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>
                  <a:solidFill>
                    <a:srgbClr val="000000"/>
                  </a:solidFill>
                </a:rPr>
                <a:t>3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6696139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401194-02D6-4B72-B1EF-9C4ED6D28E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/>
              <a:t>Hammurabi’s Code Writing Prompt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A89138-9166-46AA-B053-451DBC812B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143000"/>
            <a:ext cx="8534400" cy="5181600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Do you agree or disagree with Hammurabi’s code of laws? Why or why not? </a:t>
            </a:r>
          </a:p>
          <a:p>
            <a:r>
              <a:rPr lang="en-US" dirty="0"/>
              <a:t>If you could change an existing law or create a new law what would it be?  Explain.</a:t>
            </a:r>
          </a:p>
          <a:p>
            <a:r>
              <a:rPr lang="en-US" dirty="0"/>
              <a:t>Write a one page response to the questions above. Provide a detailed explanation on why you would or why you would not would like to follow Hammurabi’s code today.</a:t>
            </a:r>
          </a:p>
          <a:p>
            <a:r>
              <a:rPr lang="en-US" dirty="0"/>
              <a:t>Writing Prompt Structure- </a:t>
            </a:r>
          </a:p>
          <a:p>
            <a:pPr lvl="1"/>
            <a:r>
              <a:rPr lang="en-US" dirty="0"/>
              <a:t>Introduce/explain the principles of Hammurabi’s Code.</a:t>
            </a:r>
          </a:p>
          <a:p>
            <a:pPr lvl="1"/>
            <a:r>
              <a:rPr lang="en-US" dirty="0"/>
              <a:t> Explain why you agree or disagree with the strict code of laws.</a:t>
            </a:r>
          </a:p>
          <a:p>
            <a:pPr lvl="1"/>
            <a:r>
              <a:rPr lang="en-US" dirty="0"/>
              <a:t>Introduce a current law that you would change (or a law that you would create)</a:t>
            </a:r>
          </a:p>
          <a:p>
            <a:pPr lvl="1"/>
            <a:r>
              <a:rPr lang="en-US" dirty="0"/>
              <a:t>Explain your reasoning for your opinion for that wanting to change/create that law.</a:t>
            </a:r>
          </a:p>
          <a:p>
            <a:pPr lvl="1"/>
            <a:r>
              <a:rPr lang="en-US" dirty="0"/>
              <a:t>Wrap your writing up with a conclusion. </a:t>
            </a:r>
          </a:p>
        </p:txBody>
      </p:sp>
    </p:spTree>
    <p:extLst>
      <p:ext uri="{BB962C8B-B14F-4D97-AF65-F5344CB8AC3E}">
        <p14:creationId xmlns:p14="http://schemas.microsoft.com/office/powerpoint/2010/main" val="22148596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iRespondQuestion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iRespondGraph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889</TotalTime>
  <Words>137</Words>
  <Application>Microsoft Office PowerPoint</Application>
  <PresentationFormat>On-screen Show (4:3)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Office Theme</vt:lpstr>
      <vt:lpstr>iRespondQuestionMaster</vt:lpstr>
      <vt:lpstr>iRespondGraphMaster</vt:lpstr>
      <vt:lpstr>Hammurabi’s Code Writing Prompt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Laws</dc:title>
  <dc:creator>Richard Horton</dc:creator>
  <cp:lastModifiedBy>Troy Connolly</cp:lastModifiedBy>
  <cp:revision>15</cp:revision>
  <dcterms:created xsi:type="dcterms:W3CDTF">2012-08-16T19:13:22Z</dcterms:created>
  <dcterms:modified xsi:type="dcterms:W3CDTF">2021-08-09T11:40:48Z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howTimer">
    <vt:bool>true</vt:bool>
  </property>
  <property fmtid="{D5CDD505-2E9C-101B-9397-08002B2CF9AE}" pid="3" name="ShowPercent">
    <vt:bool>true</vt:bool>
  </property>
  <property fmtid="{D5CDD505-2E9C-101B-9397-08002B2CF9AE}" pid="4" name="AutoReflect">
    <vt:bool>false</vt:bool>
  </property>
  <property fmtid="{D5CDD505-2E9C-101B-9397-08002B2CF9AE}" pid="5" name="KeepGraph">
    <vt:bool>false</vt:bool>
  </property>
</Properties>
</file>