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0" r:id="rId3"/>
    <p:sldId id="258" r:id="rId4"/>
    <p:sldId id="285" r:id="rId5"/>
    <p:sldId id="286" r:id="rId6"/>
    <p:sldId id="274" r:id="rId7"/>
    <p:sldId id="266" r:id="rId8"/>
    <p:sldId id="263" r:id="rId9"/>
    <p:sldId id="282" r:id="rId10"/>
    <p:sldId id="268" r:id="rId11"/>
    <p:sldId id="283" r:id="rId12"/>
    <p:sldId id="287" r:id="rId13"/>
    <p:sldId id="281" r:id="rId14"/>
    <p:sldId id="288" r:id="rId15"/>
    <p:sldId id="269" r:id="rId16"/>
    <p:sldId id="271" r:id="rId17"/>
    <p:sldId id="298" r:id="rId18"/>
    <p:sldId id="277" r:id="rId19"/>
    <p:sldId id="279" r:id="rId20"/>
    <p:sldId id="291" r:id="rId21"/>
    <p:sldId id="290" r:id="rId22"/>
    <p:sldId id="289" r:id="rId23"/>
    <p:sldId id="292" r:id="rId24"/>
    <p:sldId id="293" r:id="rId25"/>
    <p:sldId id="294" r:id="rId26"/>
    <p:sldId id="280" r:id="rId27"/>
    <p:sldId id="296" r:id="rId28"/>
    <p:sldId id="299"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3158" autoAdjust="0"/>
  </p:normalViewPr>
  <p:slideViewPr>
    <p:cSldViewPr>
      <p:cViewPr varScale="1">
        <p:scale>
          <a:sx n="55" d="100"/>
          <a:sy n="55" d="100"/>
        </p:scale>
        <p:origin x="155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F3B4A-4846-4455-92CF-45E26F0C3AEE}" type="datetimeFigureOut">
              <a:rPr lang="en-US" smtClean="0"/>
              <a:t>8/7/2023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1A204-2A1E-4CD4-BB61-0E90F9A3967A}" type="slidenum">
              <a:rPr lang="en-US" smtClean="0"/>
              <a:t>‹#›</a:t>
            </a:fld>
            <a:endParaRPr lang="en-US"/>
          </a:p>
        </p:txBody>
      </p:sp>
    </p:spTree>
    <p:extLst>
      <p:ext uri="{BB962C8B-B14F-4D97-AF65-F5344CB8AC3E}">
        <p14:creationId xmlns:p14="http://schemas.microsoft.com/office/powerpoint/2010/main" val="200552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Operation_Reinhar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1A204-2A1E-4CD4-BB61-0E90F9A3967A}" type="slidenum">
              <a:rPr lang="en-US" smtClean="0"/>
              <a:t>1</a:t>
            </a:fld>
            <a:endParaRPr lang="en-US"/>
          </a:p>
        </p:txBody>
      </p:sp>
    </p:spTree>
    <p:extLst>
      <p:ext uri="{BB962C8B-B14F-4D97-AF65-F5344CB8AC3E}">
        <p14:creationId xmlns:p14="http://schemas.microsoft.com/office/powerpoint/2010/main" val="251434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Sophie and Hans Scholl were students at the University of Munich when they formed the White Rose, a student-led resistance movement.</a:t>
            </a:r>
          </a:p>
          <a:p>
            <a:r>
              <a:rPr lang="en-US" dirty="0"/>
              <a:t>“We fight with our words,” Sophie said; and in June 1942, the first anti-Nazi leaflet appeared in Munich mailboxes. It was an eloquent plea for resistance and truth, aimed at the millions of Germans who shut their eyes to the brutalities enacted by their dictator. Each member of the White Rose understood the crime—high treason—and the punishment meted out to such offenders. “We were all aware we were risking our necks,” one member said.</a:t>
            </a:r>
          </a:p>
          <a:p>
            <a:endParaRPr lang="en-US" dirty="0"/>
          </a:p>
          <a:p>
            <a:endParaRPr lang="en-US" dirty="0"/>
          </a:p>
        </p:txBody>
      </p:sp>
      <p:sp>
        <p:nvSpPr>
          <p:cNvPr id="4" name="Slide Number Placeholder 3"/>
          <p:cNvSpPr>
            <a:spLocks noGrp="1"/>
          </p:cNvSpPr>
          <p:nvPr>
            <p:ph type="sldNum" sz="quarter" idx="5"/>
          </p:nvPr>
        </p:nvSpPr>
        <p:spPr/>
        <p:txBody>
          <a:bodyPr/>
          <a:lstStyle/>
          <a:p>
            <a:fld id="{AE71A204-2A1E-4CD4-BB61-0E90F9A3967A}" type="slidenum">
              <a:rPr lang="en-US" smtClean="0"/>
              <a:t>22</a:t>
            </a:fld>
            <a:endParaRPr lang="en-US"/>
          </a:p>
        </p:txBody>
      </p:sp>
    </p:spTree>
    <p:extLst>
      <p:ext uri="{BB962C8B-B14F-4D97-AF65-F5344CB8AC3E}">
        <p14:creationId xmlns:p14="http://schemas.microsoft.com/office/powerpoint/2010/main" val="155337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Liberation of Bergen-Belsen Concentration Camp, April 1945. Dr Fritz Klein, the camp doctor, standing in a mass grave at </a:t>
            </a:r>
            <a:r>
              <a:rPr lang="en-US" sz="1200" b="0" i="0" kern="1200" dirty="0" err="1">
                <a:solidFill>
                  <a:schemeClr val="tx1"/>
                </a:solidFill>
                <a:effectLst/>
                <a:latin typeface="+mn-lt"/>
                <a:ea typeface="+mn-ea"/>
                <a:cs typeface="+mn-cs"/>
              </a:rPr>
              <a:t>Belsen</a:t>
            </a:r>
            <a:r>
              <a:rPr lang="en-US" sz="1200" b="0" i="0" kern="1200" dirty="0">
                <a:solidFill>
                  <a:schemeClr val="tx1"/>
                </a:solidFill>
                <a:effectLst/>
                <a:latin typeface="+mn-lt"/>
                <a:ea typeface="+mn-ea"/>
                <a:cs typeface="+mn-cs"/>
              </a:rPr>
              <a:t>. Klein, who was born in Austro-Hungary, was an early member of the Nazi Party and joined the SS in 1943. He worked in Auschwitz-Birkenau for a year from December 1943 where he assisted in the selection of prisoners to be sent to the gas chambers. Klein was convicted of two counts of war crimes and executed in December 1945.</a:t>
            </a:r>
            <a:endParaRPr lang="en-US" dirty="0"/>
          </a:p>
        </p:txBody>
      </p:sp>
      <p:sp>
        <p:nvSpPr>
          <p:cNvPr id="4" name="Slide Number Placeholder 3"/>
          <p:cNvSpPr>
            <a:spLocks noGrp="1"/>
          </p:cNvSpPr>
          <p:nvPr>
            <p:ph type="sldNum" sz="quarter" idx="5"/>
          </p:nvPr>
        </p:nvSpPr>
        <p:spPr/>
        <p:txBody>
          <a:bodyPr/>
          <a:lstStyle/>
          <a:p>
            <a:fld id="{AE71A204-2A1E-4CD4-BB61-0E90F9A3967A}" type="slidenum">
              <a:rPr lang="en-US" smtClean="0"/>
              <a:t>28</a:t>
            </a:fld>
            <a:endParaRPr lang="en-US"/>
          </a:p>
        </p:txBody>
      </p:sp>
    </p:spTree>
    <p:extLst>
      <p:ext uri="{BB962C8B-B14F-4D97-AF65-F5344CB8AC3E}">
        <p14:creationId xmlns:p14="http://schemas.microsoft.com/office/powerpoint/2010/main" val="62448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Einsatzgruppen were involved in the murder of much of the intelligentsia, including members of the priesthood, and cultural elite of Poland, and had an integral role in the implementation of the so-called "Final Solution”. Almost all of the people they killed were civilians, beginning with the intelligentsia and swiftly progressing to Soviet political commissars, Jews, and Romani people as well as actual or alleged partisans throughout Eastern Europe.</a:t>
            </a:r>
          </a:p>
        </p:txBody>
      </p:sp>
      <p:sp>
        <p:nvSpPr>
          <p:cNvPr id="4" name="Slide Number Placeholder 3"/>
          <p:cNvSpPr>
            <a:spLocks noGrp="1"/>
          </p:cNvSpPr>
          <p:nvPr>
            <p:ph type="sldNum" sz="quarter" idx="5"/>
          </p:nvPr>
        </p:nvSpPr>
        <p:spPr/>
        <p:txBody>
          <a:bodyPr/>
          <a:lstStyle/>
          <a:p>
            <a:fld id="{AE71A204-2A1E-4CD4-BB61-0E90F9A3967A}" type="slidenum">
              <a:rPr lang="en-US" smtClean="0"/>
              <a:t>5</a:t>
            </a:fld>
            <a:endParaRPr lang="en-US"/>
          </a:p>
        </p:txBody>
      </p:sp>
    </p:spTree>
    <p:extLst>
      <p:ext uri="{BB962C8B-B14F-4D97-AF65-F5344CB8AC3E}">
        <p14:creationId xmlns:p14="http://schemas.microsoft.com/office/powerpoint/2010/main" val="268402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policy of deliberate and systematic genocide starting across German-occupied Europe was formulated by Nazi leadership in January 1942 at the Wannsee Conference held near Berlin. </a:t>
            </a:r>
            <a:r>
              <a:rPr lang="en-US" dirty="0" err="1"/>
              <a:t>Obergruppenführer</a:t>
            </a:r>
            <a:r>
              <a:rPr lang="en-US" dirty="0"/>
              <a:t> Reinhard Heydrich was the most prominent “architect” of it. </a:t>
            </a:r>
          </a:p>
        </p:txBody>
      </p:sp>
      <p:sp>
        <p:nvSpPr>
          <p:cNvPr id="4" name="Slide Number Placeholder 3"/>
          <p:cNvSpPr>
            <a:spLocks noGrp="1"/>
          </p:cNvSpPr>
          <p:nvPr>
            <p:ph type="sldNum" sz="quarter" idx="5"/>
          </p:nvPr>
        </p:nvSpPr>
        <p:spPr/>
        <p:txBody>
          <a:bodyPr/>
          <a:lstStyle/>
          <a:p>
            <a:fld id="{AE71A204-2A1E-4CD4-BB61-0E90F9A3967A}" type="slidenum">
              <a:rPr lang="en-US" smtClean="0"/>
              <a:t>10</a:t>
            </a:fld>
            <a:endParaRPr lang="en-US"/>
          </a:p>
        </p:txBody>
      </p:sp>
    </p:spTree>
    <p:extLst>
      <p:ext uri="{BB962C8B-B14F-4D97-AF65-F5344CB8AC3E}">
        <p14:creationId xmlns:p14="http://schemas.microsoft.com/office/powerpoint/2010/main" val="117329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Dachau was the first of the Nazi concentration camps opened in 1933, intended to hold political prisoners. It is located on the grounds of an abandoned munitions factory northeast of the medieval town of Dachau, about 10 mi northwest of Munich in southern Germany. Opened by Heinrich Himmler, its purpose was enlarged to include forced labor, and eventually, the imprisonment of Jews, German and Austrian criminals, and eventually foreign nationals from countries that Germany occupied or invaded. The Dachau camp system grew to include nearly 100 sub-camps. The camps were liberated by U.S. forces on 29 April 1945.</a:t>
            </a:r>
          </a:p>
        </p:txBody>
      </p:sp>
      <p:sp>
        <p:nvSpPr>
          <p:cNvPr id="4" name="Slide Number Placeholder 3"/>
          <p:cNvSpPr>
            <a:spLocks noGrp="1"/>
          </p:cNvSpPr>
          <p:nvPr>
            <p:ph type="sldNum" sz="quarter" idx="5"/>
          </p:nvPr>
        </p:nvSpPr>
        <p:spPr/>
        <p:txBody>
          <a:bodyPr/>
          <a:lstStyle/>
          <a:p>
            <a:fld id="{AE71A204-2A1E-4CD4-BB61-0E90F9A3967A}" type="slidenum">
              <a:rPr lang="en-US" smtClean="0"/>
              <a:t>12</a:t>
            </a:fld>
            <a:endParaRPr lang="en-US"/>
          </a:p>
        </p:txBody>
      </p:sp>
    </p:spTree>
    <p:extLst>
      <p:ext uri="{BB962C8B-B14F-4D97-AF65-F5344CB8AC3E}">
        <p14:creationId xmlns:p14="http://schemas.microsoft.com/office/powerpoint/2010/main" val="93930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Chełmno</a:t>
            </a:r>
            <a:r>
              <a:rPr lang="en-US" dirty="0"/>
              <a:t> was the first of the Nazi German extermination camps and was situated 31 miles north of the metropolitan city of </a:t>
            </a:r>
            <a:r>
              <a:rPr lang="en-US" dirty="0" err="1"/>
              <a:t>Łódź</a:t>
            </a:r>
            <a:r>
              <a:rPr lang="en-US" dirty="0"/>
              <a:t>, Poland.  Following the invasion of Poland in 1939 Germany annexed the area aiming at its complete "Germanization"; the camp was set up specifically to carry out ethnic cleansing through mass killings. It operated from December 8, 1941 with </a:t>
            </a:r>
            <a:r>
              <a:rPr lang="en-US" sz="1200" b="0" i="0" u="none" strike="noStrike" kern="1200" dirty="0">
                <a:solidFill>
                  <a:schemeClr val="tx1"/>
                </a:solidFill>
                <a:effectLst/>
                <a:latin typeface="+mn-lt"/>
                <a:ea typeface="+mn-ea"/>
                <a:cs typeface="+mn-cs"/>
                <a:hlinkClick r:id="rId3"/>
              </a:rPr>
              <a:t>Operation Reinhard</a:t>
            </a:r>
            <a:r>
              <a:rPr lang="en-US" sz="1200" b="0" i="0" kern="1200" dirty="0">
                <a:solidFill>
                  <a:schemeClr val="tx1"/>
                </a:solidFill>
                <a:effectLst/>
                <a:latin typeface="+mn-lt"/>
                <a:ea typeface="+mn-ea"/>
                <a:cs typeface="+mn-cs"/>
              </a:rPr>
              <a:t>  </a:t>
            </a:r>
            <a:r>
              <a:rPr lang="en-US" dirty="0"/>
              <a:t>during the most deadly phase of the Holocaust, and again from June 23, 1944 to January 18, 1945 during the Soviet counter-offensive. Polish Jews of the </a:t>
            </a:r>
            <a:r>
              <a:rPr lang="en-US" dirty="0" err="1"/>
              <a:t>Łódź</a:t>
            </a:r>
            <a:r>
              <a:rPr lang="en-US" dirty="0"/>
              <a:t> Ghetto and the local inhabitants were exterminated there. In 1943 modifications were made to the camp's killing methods because the reception building was already dismantled.</a:t>
            </a:r>
          </a:p>
        </p:txBody>
      </p:sp>
      <p:sp>
        <p:nvSpPr>
          <p:cNvPr id="4" name="Slide Number Placeholder 3"/>
          <p:cNvSpPr>
            <a:spLocks noGrp="1"/>
          </p:cNvSpPr>
          <p:nvPr>
            <p:ph type="sldNum" sz="quarter" idx="5"/>
          </p:nvPr>
        </p:nvSpPr>
        <p:spPr/>
        <p:txBody>
          <a:bodyPr/>
          <a:lstStyle/>
          <a:p>
            <a:fld id="{AE71A204-2A1E-4CD4-BB61-0E90F9A3967A}" type="slidenum">
              <a:rPr lang="en-US" smtClean="0"/>
              <a:t>13</a:t>
            </a:fld>
            <a:endParaRPr lang="en-US"/>
          </a:p>
        </p:txBody>
      </p:sp>
    </p:spTree>
    <p:extLst>
      <p:ext uri="{BB962C8B-B14F-4D97-AF65-F5344CB8AC3E}">
        <p14:creationId xmlns:p14="http://schemas.microsoft.com/office/powerpoint/2010/main" val="316133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Buchenwald was near Weimar, Germany, and opened in July 1937. It was one of the first and the largest of the concentration camps within Germany's 1937 borders. Many actual or suspected communists were among the first internees. Prisoners from all over Europe and the Soviet Union—Jews, Poles and other Slavs, the mentally ill and physically disabled, political prisoners, Romani people, Freemasons, criminals, homosexuals, and prisoners of war—worked primarily as forced labor in local armaments factories.</a:t>
            </a:r>
          </a:p>
        </p:txBody>
      </p:sp>
      <p:sp>
        <p:nvSpPr>
          <p:cNvPr id="4" name="Slide Number Placeholder 3"/>
          <p:cNvSpPr>
            <a:spLocks noGrp="1"/>
          </p:cNvSpPr>
          <p:nvPr>
            <p:ph type="sldNum" sz="quarter" idx="5"/>
          </p:nvPr>
        </p:nvSpPr>
        <p:spPr/>
        <p:txBody>
          <a:bodyPr/>
          <a:lstStyle/>
          <a:p>
            <a:fld id="{AE71A204-2A1E-4CD4-BB61-0E90F9A3967A}" type="slidenum">
              <a:rPr lang="en-US" smtClean="0"/>
              <a:t>14</a:t>
            </a:fld>
            <a:endParaRPr lang="en-US"/>
          </a:p>
        </p:txBody>
      </p:sp>
    </p:spTree>
    <p:extLst>
      <p:ext uri="{BB962C8B-B14F-4D97-AF65-F5344CB8AC3E}">
        <p14:creationId xmlns:p14="http://schemas.microsoft.com/office/powerpoint/2010/main" val="263546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 concentration camp in what is today Lower Saxony in northern Germany, southwest of the town of Bergen near Celle. Originally established as a prisoner of war camp, in 1943, parts of it became a concentration camp. Initially this was an "exchange camp", where Jewish hostages were held with the intention of exchanging them for German prisoners of war held overseas. The camp was later expanded to accommodate Jews from other concentration camps.</a:t>
            </a:r>
          </a:p>
        </p:txBody>
      </p:sp>
      <p:sp>
        <p:nvSpPr>
          <p:cNvPr id="4" name="Slide Number Placeholder 3"/>
          <p:cNvSpPr>
            <a:spLocks noGrp="1"/>
          </p:cNvSpPr>
          <p:nvPr>
            <p:ph type="sldNum" sz="quarter" idx="5"/>
          </p:nvPr>
        </p:nvSpPr>
        <p:spPr/>
        <p:txBody>
          <a:bodyPr/>
          <a:lstStyle/>
          <a:p>
            <a:fld id="{AE71A204-2A1E-4CD4-BB61-0E90F9A3967A}" type="slidenum">
              <a:rPr lang="en-US" smtClean="0"/>
              <a:t>15</a:t>
            </a:fld>
            <a:endParaRPr lang="en-US"/>
          </a:p>
        </p:txBody>
      </p:sp>
    </p:spTree>
    <p:extLst>
      <p:ext uri="{BB962C8B-B14F-4D97-AF65-F5344CB8AC3E}">
        <p14:creationId xmlns:p14="http://schemas.microsoft.com/office/powerpoint/2010/main" val="382917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Women in Auschwitz II, May 1944</a:t>
            </a:r>
            <a:endParaRPr lang="en-US" dirty="0"/>
          </a:p>
        </p:txBody>
      </p:sp>
      <p:sp>
        <p:nvSpPr>
          <p:cNvPr id="4" name="Slide Number Placeholder 3"/>
          <p:cNvSpPr>
            <a:spLocks noGrp="1"/>
          </p:cNvSpPr>
          <p:nvPr>
            <p:ph type="sldNum" sz="quarter" idx="5"/>
          </p:nvPr>
        </p:nvSpPr>
        <p:spPr/>
        <p:txBody>
          <a:bodyPr/>
          <a:lstStyle/>
          <a:p>
            <a:fld id="{AE71A204-2A1E-4CD4-BB61-0E90F9A3967A}" type="slidenum">
              <a:rPr lang="en-US" smtClean="0"/>
              <a:t>17</a:t>
            </a:fld>
            <a:endParaRPr lang="en-US"/>
          </a:p>
        </p:txBody>
      </p:sp>
    </p:spTree>
    <p:extLst>
      <p:ext uri="{BB962C8B-B14F-4D97-AF65-F5344CB8AC3E}">
        <p14:creationId xmlns:p14="http://schemas.microsoft.com/office/powerpoint/2010/main" val="410861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Nazis and the collaborationist Vichy regime were rounding up Jews in France and sending them to the death camps. Under the remarkable leadership of local Protestant minister Pastor André </a:t>
            </a:r>
            <a:r>
              <a:rPr lang="en-US" dirty="0" err="1"/>
              <a:t>Trocmé</a:t>
            </a:r>
            <a:r>
              <a:rPr lang="en-US" dirty="0"/>
              <a:t>, and his deputy pastor Edouard </a:t>
            </a:r>
            <a:r>
              <a:rPr lang="en-US" dirty="0" err="1"/>
              <a:t>Theis</a:t>
            </a:r>
            <a:r>
              <a:rPr lang="en-US" dirty="0"/>
              <a:t>, the citizens of the village of Le </a:t>
            </a:r>
            <a:r>
              <a:rPr lang="en-US" dirty="0" err="1"/>
              <a:t>Chambon</a:t>
            </a:r>
            <a:r>
              <a:rPr lang="en-US" dirty="0"/>
              <a:t>-sur-</a:t>
            </a:r>
            <a:r>
              <a:rPr lang="en-US" dirty="0" err="1"/>
              <a:t>Lignon</a:t>
            </a:r>
            <a:r>
              <a:rPr lang="en-US" dirty="0"/>
              <a:t> risked their lives to rescue and hide Jews from being rounded up. They hid the Jews in private homes, on farms in the area, as well as in public institutions. Whenever the Nazi patrols came searching, the Jews were hidden in the mountainous countryside.</a:t>
            </a:r>
          </a:p>
        </p:txBody>
      </p:sp>
      <p:sp>
        <p:nvSpPr>
          <p:cNvPr id="4" name="Slide Number Placeholder 3"/>
          <p:cNvSpPr>
            <a:spLocks noGrp="1"/>
          </p:cNvSpPr>
          <p:nvPr>
            <p:ph type="sldNum" sz="quarter" idx="5"/>
          </p:nvPr>
        </p:nvSpPr>
        <p:spPr/>
        <p:txBody>
          <a:bodyPr/>
          <a:lstStyle/>
          <a:p>
            <a:fld id="{AE71A204-2A1E-4CD4-BB61-0E90F9A3967A}" type="slidenum">
              <a:rPr lang="en-US" smtClean="0"/>
              <a:t>18</a:t>
            </a:fld>
            <a:endParaRPr lang="en-US"/>
          </a:p>
        </p:txBody>
      </p:sp>
    </p:spTree>
    <p:extLst>
      <p:ext uri="{BB962C8B-B14F-4D97-AF65-F5344CB8AC3E}">
        <p14:creationId xmlns:p14="http://schemas.microsoft.com/office/powerpoint/2010/main" val="250704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B28FBB-491B-403B-B7D0-A7BED75ED3D6}"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36900679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B28FBB-491B-403B-B7D0-A7BED75ED3D6}"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147813296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B28FBB-491B-403B-B7D0-A7BED75ED3D6}"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202890057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B28FBB-491B-403B-B7D0-A7BED75ED3D6}"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84650142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28FBB-491B-403B-B7D0-A7BED75ED3D6}"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23520090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B28FBB-491B-403B-B7D0-A7BED75ED3D6}"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33218456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B28FBB-491B-403B-B7D0-A7BED75ED3D6}"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37627436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B28FBB-491B-403B-B7D0-A7BED75ED3D6}"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2677215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28FBB-491B-403B-B7D0-A7BED75ED3D6}"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37195230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B28FBB-491B-403B-B7D0-A7BED75ED3D6}"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28906007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B28FBB-491B-403B-B7D0-A7BED75ED3D6}"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1E18F-FC5D-47B5-9D47-65DE162AF709}" type="slidenum">
              <a:rPr lang="en-US" smtClean="0"/>
              <a:t>‹#›</a:t>
            </a:fld>
            <a:endParaRPr lang="en-US"/>
          </a:p>
        </p:txBody>
      </p:sp>
    </p:spTree>
    <p:extLst>
      <p:ext uri="{BB962C8B-B14F-4D97-AF65-F5344CB8AC3E}">
        <p14:creationId xmlns:p14="http://schemas.microsoft.com/office/powerpoint/2010/main" val="26344677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28FBB-491B-403B-B7D0-A7BED75ED3D6}" type="datetimeFigureOut">
              <a:rPr lang="en-US" smtClean="0"/>
              <a:t>8/7/2023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1E18F-FC5D-47B5-9D47-65DE162AF709}" type="slidenum">
              <a:rPr lang="en-US" smtClean="0"/>
              <a:t>‹#›</a:t>
            </a:fld>
            <a:endParaRPr lang="en-US"/>
          </a:p>
        </p:txBody>
      </p:sp>
    </p:spTree>
    <p:extLst>
      <p:ext uri="{BB962C8B-B14F-4D97-AF65-F5344CB8AC3E}">
        <p14:creationId xmlns:p14="http://schemas.microsoft.com/office/powerpoint/2010/main" val="32524613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www.teacherspayteachers.com/Store/Students-Of-Histor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3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eacherspayteachers.com/Store/Students-Of-Histor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5.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teacherspayteachers.com/Store/Students-Of-History"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teacherspayteachers.com/Store/Students-Of-History"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1/1a/Arbeit_macht_frei_sign%2C_main_gate_of_the_Auschwitz_I_concentration_camp%2C_Poland_-_20051127.jpg/1024px-Arbeit_macht_frei_sign%2C_main_gate_of_the_Auschwitz_I_concentration_camp%2C_Poland_-_20051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lack watercolor png">
            <a:extLst>
              <a:ext uri="{FF2B5EF4-FFF2-40B4-BE49-F238E27FC236}">
                <a16:creationId xmlns:a16="http://schemas.microsoft.com/office/drawing/2014/main" id="{4EDD550E-8868-4CFD-A1C2-70110AB6A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164">
            <a:off x="26531" y="2246295"/>
            <a:ext cx="9029700" cy="264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555C99-C929-433A-84C2-2BB315B662A4}"/>
              </a:ext>
            </a:extLst>
          </p:cNvPr>
          <p:cNvPicPr>
            <a:picLocks noChangeAspect="1"/>
          </p:cNvPicPr>
          <p:nvPr/>
        </p:nvPicPr>
        <p:blipFill>
          <a:blip r:embed="rId6"/>
          <a:stretch>
            <a:fillRect/>
          </a:stretch>
        </p:blipFill>
        <p:spPr>
          <a:xfrm>
            <a:off x="8748" y="2535858"/>
            <a:ext cx="9126503" cy="1786283"/>
          </a:xfrm>
          <a:prstGeom prst="rect">
            <a:avLst/>
          </a:prstGeom>
        </p:spPr>
      </p:pic>
    </p:spTree>
    <p:custDataLst>
      <p:tags r:id="rId1"/>
    </p:custDataLst>
    <p:extLst>
      <p:ext uri="{BB962C8B-B14F-4D97-AF65-F5344CB8AC3E}">
        <p14:creationId xmlns:p14="http://schemas.microsoft.com/office/powerpoint/2010/main" val="1197298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3000"/>
                                        <p:tgtEl>
                                          <p:spTgt spid="102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e:Child survivors of Auschwitz.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1219200"/>
            <a:ext cx="6553200" cy="5486400"/>
          </a:xfrm>
        </p:spPr>
        <p:txBody>
          <a:bodyPr>
            <a:noAutofit/>
          </a:bodyPr>
          <a:lstStyle/>
          <a:p>
            <a:pPr marL="653796" indent="-571500" eaLnBrk="1" fontAlgn="auto" hangingPunct="1">
              <a:spcBef>
                <a:spcPts val="0"/>
              </a:spcBef>
              <a:spcAft>
                <a:spcPts val="1800"/>
              </a:spcAft>
              <a:defRPr/>
            </a:pPr>
            <a:r>
              <a:rPr lang="en-US" sz="40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Plan developed in 1942 to eliminate all Jews from Europe</a:t>
            </a:r>
          </a:p>
          <a:p>
            <a:pPr marL="653796" indent="-571500">
              <a:spcBef>
                <a:spcPts val="0"/>
              </a:spcBef>
              <a:spcAft>
                <a:spcPts val="1800"/>
              </a:spcAft>
              <a:defRPr/>
            </a:pPr>
            <a:r>
              <a:rPr lang="en-US" sz="40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Jewish people from across Europe were taken to concentration camps </a:t>
            </a:r>
          </a:p>
          <a:p>
            <a:pPr marL="653796" indent="-571500">
              <a:spcBef>
                <a:spcPts val="0"/>
              </a:spcBef>
              <a:spcAft>
                <a:spcPts val="1800"/>
              </a:spcAft>
              <a:defRPr/>
            </a:pPr>
            <a:r>
              <a:rPr lang="en-US" sz="40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In the camps they were used for hard labor or killed</a:t>
            </a:r>
          </a:p>
        </p:txBody>
      </p:sp>
      <p:pic>
        <p:nvPicPr>
          <p:cNvPr id="2" name="Picture 1">
            <a:extLst>
              <a:ext uri="{FF2B5EF4-FFF2-40B4-BE49-F238E27FC236}">
                <a16:creationId xmlns:a16="http://schemas.microsoft.com/office/drawing/2014/main" id="{86160E52-4966-4873-A502-15A2D39E872F}"/>
              </a:ext>
            </a:extLst>
          </p:cNvPr>
          <p:cNvPicPr>
            <a:picLocks noChangeAspect="1"/>
          </p:cNvPicPr>
          <p:nvPr/>
        </p:nvPicPr>
        <p:blipFill>
          <a:blip r:embed="rId5"/>
          <a:stretch>
            <a:fillRect/>
          </a:stretch>
        </p:blipFill>
        <p:spPr>
          <a:xfrm>
            <a:off x="304800" y="165652"/>
            <a:ext cx="9144000" cy="1009733"/>
          </a:xfrm>
          <a:prstGeom prst="rect">
            <a:avLst/>
          </a:prstGeom>
        </p:spPr>
      </p:pic>
    </p:spTree>
    <p:custDataLst>
      <p:tags r:id="rId1"/>
    </p:custDataLst>
    <p:extLst>
      <p:ext uri="{BB962C8B-B14F-4D97-AF65-F5344CB8AC3E}">
        <p14:creationId xmlns:p14="http://schemas.microsoft.com/office/powerpoint/2010/main" val="1219829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ttp://michaelatures.files.wordpress.com/2013/05/photo-from-the-collections-exposure-of-museum-auschwitz-birkenau.jpg"/>
          <p:cNvPicPr>
            <a:picLocks noChangeAspect="1" noChangeArrowheads="1"/>
          </p:cNvPicPr>
          <p:nvPr/>
        </p:nvPicPr>
        <p:blipFill rotWithShape="1">
          <a:blip r:embed="rId3">
            <a:extLst>
              <a:ext uri="{28A0092B-C50C-407E-A947-70E740481C1C}">
                <a14:useLocalDpi xmlns:a14="http://schemas.microsoft.com/office/drawing/2010/main" val="0"/>
              </a:ext>
            </a:extLst>
          </a:blip>
          <a:srcRect r="29852"/>
          <a:stretch/>
        </p:blipFill>
        <p:spPr bwMode="auto">
          <a:xfrm>
            <a:off x="174171" y="1081047"/>
            <a:ext cx="5611586" cy="549977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800600" y="1371600"/>
            <a:ext cx="4343400" cy="50785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b="1" dirty="0">
                <a:ln>
                  <a:solidFill>
                    <a:sysClr val="windowText" lastClr="000000"/>
                  </a:solidFill>
                </a:ln>
                <a:latin typeface="Bernard MT Condensed" panose="02050806060905020404" pitchFamily="18" charset="0"/>
              </a:rPr>
              <a:t>Many could better be classified as extermination camps - set up to kill a mass number of Jewish people </a:t>
            </a:r>
          </a:p>
          <a:p>
            <a:pPr>
              <a:spcBef>
                <a:spcPts val="0"/>
              </a:spcBef>
              <a:spcAft>
                <a:spcPts val="2400"/>
              </a:spcAft>
            </a:pPr>
            <a:r>
              <a:rPr lang="en-US" b="1" dirty="0">
                <a:ln>
                  <a:solidFill>
                    <a:sysClr val="windowText" lastClr="000000"/>
                  </a:solidFill>
                </a:ln>
                <a:latin typeface="Bernard MT Condensed" panose="02050806060905020404" pitchFamily="18" charset="0"/>
              </a:rPr>
              <a:t>Dr. Josef Mengele carried out experiments on Jewish people at Auschwitz</a:t>
            </a:r>
          </a:p>
          <a:p>
            <a:pPr>
              <a:spcBef>
                <a:spcPts val="0"/>
              </a:spcBef>
              <a:spcAft>
                <a:spcPts val="2400"/>
              </a:spcAft>
              <a:buFont typeface="Wingdings 2" pitchFamily="18" charset="2"/>
              <a:buNone/>
            </a:pPr>
            <a:endParaRPr lang="en-US" b="1" dirty="0">
              <a:ln>
                <a:solidFill>
                  <a:sysClr val="windowText" lastClr="000000"/>
                </a:solidFill>
              </a:ln>
              <a:latin typeface="Bernard MT Condensed" panose="02050806060905020404" pitchFamily="18" charset="0"/>
            </a:endParaRPr>
          </a:p>
        </p:txBody>
      </p:sp>
      <p:pic>
        <p:nvPicPr>
          <p:cNvPr id="2" name="Picture 1">
            <a:extLst>
              <a:ext uri="{FF2B5EF4-FFF2-40B4-BE49-F238E27FC236}">
                <a16:creationId xmlns:a16="http://schemas.microsoft.com/office/drawing/2014/main" id="{D969EA4A-91C0-4566-9E3B-9A71AC25F219}"/>
              </a:ext>
            </a:extLst>
          </p:cNvPr>
          <p:cNvPicPr>
            <a:picLocks noChangeAspect="1"/>
          </p:cNvPicPr>
          <p:nvPr/>
        </p:nvPicPr>
        <p:blipFill>
          <a:blip r:embed="rId4"/>
          <a:stretch>
            <a:fillRect/>
          </a:stretch>
        </p:blipFill>
        <p:spPr>
          <a:xfrm>
            <a:off x="2105934" y="149692"/>
            <a:ext cx="5389331" cy="1091279"/>
          </a:xfrm>
          <a:prstGeom prst="rect">
            <a:avLst/>
          </a:prstGeom>
        </p:spPr>
      </p:pic>
    </p:spTree>
    <p:custDataLst>
      <p:tags r:id="rId1"/>
    </p:custDataLst>
    <p:extLst>
      <p:ext uri="{BB962C8B-B14F-4D97-AF65-F5344CB8AC3E}">
        <p14:creationId xmlns:p14="http://schemas.microsoft.com/office/powerpoint/2010/main" val="3090757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533400" y="5715000"/>
            <a:ext cx="746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 Students of History - </a:t>
            </a:r>
            <a:r>
              <a:rPr lang="en-US" altLang="en-US" sz="1200" b="1" dirty="0">
                <a:hlinkClick r:id="rId3"/>
              </a:rPr>
              <a:t>http://www.teacherspayteachers.com/Store/Students-Of-History</a:t>
            </a:r>
            <a:endParaRPr lang="en-US" altLang="en-US" sz="1200" b="1" dirty="0"/>
          </a:p>
        </p:txBody>
      </p:sp>
      <p:pic>
        <p:nvPicPr>
          <p:cNvPr id="14343" name="Picture 7" descr="File:Bundesarchiv Bild 183-H26996, KZ Dachau, Verbrennungsof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8" y="274863"/>
            <a:ext cx="8586306" cy="59245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2E36A4-54CF-406F-899E-751B38626F72}"/>
              </a:ext>
            </a:extLst>
          </p:cNvPr>
          <p:cNvPicPr>
            <a:picLocks noChangeAspect="1"/>
          </p:cNvPicPr>
          <p:nvPr/>
        </p:nvPicPr>
        <p:blipFill>
          <a:blip r:embed="rId5"/>
          <a:stretch>
            <a:fillRect/>
          </a:stretch>
        </p:blipFill>
        <p:spPr>
          <a:xfrm>
            <a:off x="5112324" y="112945"/>
            <a:ext cx="5839608" cy="1182455"/>
          </a:xfrm>
          <a:prstGeom prst="rect">
            <a:avLst/>
          </a:prstGeom>
        </p:spPr>
      </p:pic>
    </p:spTree>
    <p:extLst>
      <p:ext uri="{BB962C8B-B14F-4D97-AF65-F5344CB8AC3E}">
        <p14:creationId xmlns:p14="http://schemas.microsoft.com/office/powerpoint/2010/main" val="40841696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c/Slave_laborers_at_Buchenwald.jpg/829px-Slave_laborers_at_Buchenwa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0"/>
            <a:ext cx="5562600" cy="68710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5CE57DA-6981-4997-887F-5C7B1CE57694}"/>
              </a:ext>
            </a:extLst>
          </p:cNvPr>
          <p:cNvPicPr>
            <a:picLocks noChangeAspect="1"/>
          </p:cNvPicPr>
          <p:nvPr/>
        </p:nvPicPr>
        <p:blipFill>
          <a:blip r:embed="rId4"/>
          <a:stretch>
            <a:fillRect/>
          </a:stretch>
        </p:blipFill>
        <p:spPr>
          <a:xfrm>
            <a:off x="228600" y="228600"/>
            <a:ext cx="5389331" cy="1091279"/>
          </a:xfrm>
          <a:prstGeom prst="rect">
            <a:avLst/>
          </a:prstGeom>
        </p:spPr>
      </p:pic>
    </p:spTree>
    <p:extLst>
      <p:ext uri="{BB962C8B-B14F-4D97-AF65-F5344CB8AC3E}">
        <p14:creationId xmlns:p14="http://schemas.microsoft.com/office/powerpoint/2010/main" val="367439131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Selection Birkenau r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72" y="304800"/>
            <a:ext cx="8444103" cy="6343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0FCF55-AB56-418F-8411-CBBFFDD296EA}"/>
              </a:ext>
            </a:extLst>
          </p:cNvPr>
          <p:cNvPicPr>
            <a:picLocks noChangeAspect="1"/>
          </p:cNvPicPr>
          <p:nvPr/>
        </p:nvPicPr>
        <p:blipFill>
          <a:blip r:embed="rId4"/>
          <a:stretch>
            <a:fillRect/>
          </a:stretch>
        </p:blipFill>
        <p:spPr>
          <a:xfrm>
            <a:off x="0" y="-228600"/>
            <a:ext cx="7420338" cy="1600200"/>
          </a:xfrm>
          <a:prstGeom prst="rect">
            <a:avLst/>
          </a:prstGeom>
        </p:spPr>
      </p:pic>
    </p:spTree>
    <p:extLst>
      <p:ext uri="{BB962C8B-B14F-4D97-AF65-F5344CB8AC3E}">
        <p14:creationId xmlns:p14="http://schemas.microsoft.com/office/powerpoint/2010/main" val="14823780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jewishvirtuallibrary.org/jsource/images/Holocaust/bergenbelse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15" y="580004"/>
            <a:ext cx="8323785" cy="59827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2EBA880-1932-4119-994A-D63AB7ABCC58}"/>
              </a:ext>
            </a:extLst>
          </p:cNvPr>
          <p:cNvPicPr>
            <a:picLocks noChangeAspect="1"/>
          </p:cNvPicPr>
          <p:nvPr/>
        </p:nvPicPr>
        <p:blipFill>
          <a:blip r:embed="rId4"/>
          <a:stretch>
            <a:fillRect/>
          </a:stretch>
        </p:blipFill>
        <p:spPr>
          <a:xfrm>
            <a:off x="0" y="-142435"/>
            <a:ext cx="7998645" cy="1444877"/>
          </a:xfrm>
          <a:prstGeom prst="rect">
            <a:avLst/>
          </a:prstGeom>
        </p:spPr>
      </p:pic>
    </p:spTree>
    <p:extLst>
      <p:ext uri="{BB962C8B-B14F-4D97-AF65-F5344CB8AC3E}">
        <p14:creationId xmlns:p14="http://schemas.microsoft.com/office/powerpoint/2010/main" val="38573961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upload.wikimedia.org/wikipedia/commons/thumb/e/e7/Ebensee_concentration_camp_prisoners_1945.jpg/1280px-Ebensee_concentration_camp_prisoners_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B01E711-D6F9-44D2-921D-7A9721D74579}"/>
              </a:ext>
            </a:extLst>
          </p:cNvPr>
          <p:cNvPicPr>
            <a:picLocks noChangeAspect="1"/>
          </p:cNvPicPr>
          <p:nvPr/>
        </p:nvPicPr>
        <p:blipFill>
          <a:blip r:embed="rId3"/>
          <a:stretch>
            <a:fillRect/>
          </a:stretch>
        </p:blipFill>
        <p:spPr>
          <a:xfrm>
            <a:off x="157843" y="5135377"/>
            <a:ext cx="7998645" cy="1572904"/>
          </a:xfrm>
          <a:prstGeom prst="rect">
            <a:avLst/>
          </a:prstGeom>
        </p:spPr>
      </p:pic>
    </p:spTree>
    <p:extLst>
      <p:ext uri="{BB962C8B-B14F-4D97-AF65-F5344CB8AC3E}">
        <p14:creationId xmlns:p14="http://schemas.microsoft.com/office/powerpoint/2010/main" val="241588386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7D266-C2BC-4B73-8FE7-522FD3A2190B}"/>
              </a:ext>
            </a:extLst>
          </p:cNvPr>
          <p:cNvPicPr>
            <a:picLocks noChangeAspect="1"/>
          </p:cNvPicPr>
          <p:nvPr/>
        </p:nvPicPr>
        <p:blipFill>
          <a:blip r:embed="rId3"/>
          <a:stretch>
            <a:fillRect/>
          </a:stretch>
        </p:blipFill>
        <p:spPr>
          <a:xfrm>
            <a:off x="0" y="129540"/>
            <a:ext cx="9144000" cy="6598920"/>
          </a:xfrm>
          <a:prstGeom prst="rect">
            <a:avLst/>
          </a:prstGeom>
        </p:spPr>
      </p:pic>
    </p:spTree>
    <p:extLst>
      <p:ext uri="{BB962C8B-B14F-4D97-AF65-F5344CB8AC3E}">
        <p14:creationId xmlns:p14="http://schemas.microsoft.com/office/powerpoint/2010/main" val="325893761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ntent Placeholder 4" descr="french town.jpg"/>
          <p:cNvPicPr>
            <a:picLocks noGrp="1" noChangeAspect="1"/>
          </p:cNvPicPr>
          <p:nvPr>
            <p:ph sz="half" idx="2"/>
          </p:nvPr>
        </p:nvPicPr>
        <p:blipFill>
          <a:blip r:embed="rId4" cstate="print"/>
          <a:srcRect/>
          <a:stretch>
            <a:fillRect/>
          </a:stretch>
        </p:blipFill>
        <p:spPr>
          <a:xfrm>
            <a:off x="3594781" y="1143000"/>
            <a:ext cx="5396819" cy="4887685"/>
          </a:xfrm>
        </p:spPr>
      </p:pic>
      <p:sp>
        <p:nvSpPr>
          <p:cNvPr id="6" name="Content Placeholder 2"/>
          <p:cNvSpPr txBox="1">
            <a:spLocks/>
          </p:cNvSpPr>
          <p:nvPr/>
        </p:nvSpPr>
        <p:spPr>
          <a:xfrm>
            <a:off x="38100" y="1268187"/>
            <a:ext cx="4762500" cy="4887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3200" b="1" dirty="0">
                <a:ln>
                  <a:solidFill>
                    <a:sysClr val="windowText" lastClr="000000"/>
                  </a:solidFill>
                </a:ln>
                <a:latin typeface="Bernard MT Condensed" panose="02050806060905020404" pitchFamily="18" charset="0"/>
              </a:rPr>
              <a:t>Underground resistance movements were formed to assist Jews in escaping </a:t>
            </a:r>
          </a:p>
          <a:p>
            <a:pPr>
              <a:spcBef>
                <a:spcPts val="0"/>
              </a:spcBef>
              <a:spcAft>
                <a:spcPts val="2400"/>
              </a:spcAft>
            </a:pPr>
            <a:r>
              <a:rPr lang="en-US" sz="3200" b="1" dirty="0">
                <a:ln>
                  <a:solidFill>
                    <a:sysClr val="windowText" lastClr="000000"/>
                  </a:solidFill>
                </a:ln>
                <a:latin typeface="Bernard MT Condensed" panose="02050806060905020404" pitchFamily="18" charset="0"/>
              </a:rPr>
              <a:t>The residents of Le </a:t>
            </a:r>
            <a:r>
              <a:rPr lang="en-US" sz="3200" b="1" dirty="0" err="1">
                <a:ln>
                  <a:solidFill>
                    <a:sysClr val="windowText" lastClr="000000"/>
                  </a:solidFill>
                </a:ln>
                <a:latin typeface="Bernard MT Condensed" panose="02050806060905020404" pitchFamily="18" charset="0"/>
              </a:rPr>
              <a:t>Chambon-sur-Lignon</a:t>
            </a:r>
            <a:r>
              <a:rPr lang="en-US" sz="3200" b="1" dirty="0">
                <a:ln>
                  <a:solidFill>
                    <a:sysClr val="windowText" lastClr="000000"/>
                  </a:solidFill>
                </a:ln>
                <a:latin typeface="Bernard MT Condensed" panose="02050806060905020404" pitchFamily="18" charset="0"/>
              </a:rPr>
              <a:t> - a village in the south of France helped thousands of Jews escape to freedom</a:t>
            </a:r>
          </a:p>
        </p:txBody>
      </p:sp>
      <p:sp>
        <p:nvSpPr>
          <p:cNvPr id="9" name="Rectangle 8"/>
          <p:cNvSpPr/>
          <p:nvPr/>
        </p:nvSpPr>
        <p:spPr>
          <a:xfrm>
            <a:off x="3521530" y="6019800"/>
            <a:ext cx="5638799" cy="830997"/>
          </a:xfrm>
          <a:prstGeom prst="rect">
            <a:avLst/>
          </a:prstGeom>
        </p:spPr>
        <p:txBody>
          <a:bodyPr wrap="square">
            <a:spAutoFit/>
          </a:bodyPr>
          <a:lstStyle/>
          <a:p>
            <a:pPr algn="r"/>
            <a:r>
              <a:rPr lang="en-US" sz="2400" b="1" dirty="0">
                <a:ln>
                  <a:solidFill>
                    <a:sysClr val="windowText" lastClr="000000"/>
                  </a:solidFill>
                </a:ln>
                <a:solidFill>
                  <a:srgbClr val="FFFF00"/>
                </a:solidFill>
                <a:latin typeface="Bernard MT Condensed" panose="02050806060905020404" pitchFamily="18" charset="0"/>
              </a:rPr>
              <a:t>Jewish children sheltered by the Protestant population of Le </a:t>
            </a:r>
            <a:r>
              <a:rPr lang="en-US" sz="2400" b="1" dirty="0" err="1">
                <a:ln>
                  <a:solidFill>
                    <a:sysClr val="windowText" lastClr="000000"/>
                  </a:solidFill>
                </a:ln>
                <a:solidFill>
                  <a:srgbClr val="FFFF00"/>
                </a:solidFill>
                <a:latin typeface="Bernard MT Condensed" panose="02050806060905020404" pitchFamily="18" charset="0"/>
              </a:rPr>
              <a:t>Chambon-sur-Lignon</a:t>
            </a:r>
            <a:r>
              <a:rPr lang="en-US" sz="2400" b="1" dirty="0">
                <a:ln>
                  <a:solidFill>
                    <a:sysClr val="windowText" lastClr="000000"/>
                  </a:solidFill>
                </a:ln>
                <a:solidFill>
                  <a:srgbClr val="FFFF00"/>
                </a:solidFill>
                <a:latin typeface="Bernard MT Condensed" panose="02050806060905020404" pitchFamily="18" charset="0"/>
              </a:rPr>
              <a:t>.</a:t>
            </a:r>
          </a:p>
        </p:txBody>
      </p:sp>
      <p:pic>
        <p:nvPicPr>
          <p:cNvPr id="2" name="Picture 1">
            <a:extLst>
              <a:ext uri="{FF2B5EF4-FFF2-40B4-BE49-F238E27FC236}">
                <a16:creationId xmlns:a16="http://schemas.microsoft.com/office/drawing/2014/main" id="{AF6F8A16-42DE-407E-B8CE-8CFA3E284019}"/>
              </a:ext>
            </a:extLst>
          </p:cNvPr>
          <p:cNvPicPr>
            <a:picLocks noChangeAspect="1"/>
          </p:cNvPicPr>
          <p:nvPr/>
        </p:nvPicPr>
        <p:blipFill>
          <a:blip r:embed="rId5"/>
          <a:stretch>
            <a:fillRect/>
          </a:stretch>
        </p:blipFill>
        <p:spPr>
          <a:xfrm>
            <a:off x="45658" y="-180660"/>
            <a:ext cx="9736014" cy="1386253"/>
          </a:xfrm>
          <a:prstGeom prst="rect">
            <a:avLst/>
          </a:prstGeom>
        </p:spPr>
      </p:pic>
    </p:spTree>
    <p:custDataLst>
      <p:tags r:id="rId1"/>
    </p:custDataLst>
    <p:extLst>
      <p:ext uri="{BB962C8B-B14F-4D97-AF65-F5344CB8AC3E}">
        <p14:creationId xmlns:p14="http://schemas.microsoft.com/office/powerpoint/2010/main" val="2253076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blog.thefoundationstone.org/wp-content/uploads/2011/04/user998_116928096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2400" y="1066800"/>
            <a:ext cx="7924800" cy="54020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305300" y="1219200"/>
            <a:ext cx="4762500" cy="5426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3200" b="1" dirty="0">
                <a:ln>
                  <a:solidFill>
                    <a:sysClr val="windowText" lastClr="000000"/>
                  </a:solidFill>
                </a:ln>
                <a:latin typeface="Bernard MT Condensed" panose="02050806060905020404" pitchFamily="18" charset="0"/>
              </a:rPr>
              <a:t>Warsaw Ghetto Uprising -  April 19, 1943</a:t>
            </a:r>
          </a:p>
          <a:p>
            <a:pPr>
              <a:spcBef>
                <a:spcPts val="0"/>
              </a:spcBef>
              <a:spcAft>
                <a:spcPts val="2400"/>
              </a:spcAft>
            </a:pPr>
            <a:r>
              <a:rPr lang="en-US" sz="3200" b="1" dirty="0">
                <a:ln>
                  <a:solidFill>
                    <a:sysClr val="windowText" lastClr="000000"/>
                  </a:solidFill>
                </a:ln>
                <a:latin typeface="Bernard MT Condensed" panose="02050806060905020404" pitchFamily="18" charset="0"/>
              </a:rPr>
              <a:t>750 Jews were able to hold off German soldiers to avoid being taken to the concentration camps</a:t>
            </a:r>
          </a:p>
          <a:p>
            <a:pPr>
              <a:spcBef>
                <a:spcPts val="0"/>
              </a:spcBef>
              <a:spcAft>
                <a:spcPts val="2400"/>
              </a:spcAft>
            </a:pPr>
            <a:r>
              <a:rPr lang="en-US" sz="3200" b="1" dirty="0">
                <a:ln>
                  <a:solidFill>
                    <a:sysClr val="windowText" lastClr="000000"/>
                  </a:solidFill>
                </a:ln>
                <a:latin typeface="Bernard MT Condensed" panose="02050806060905020404" pitchFamily="18" charset="0"/>
              </a:rPr>
              <a:t>Eventually lost the battle – 7,000 were killed and 56,000 were deported.</a:t>
            </a:r>
          </a:p>
        </p:txBody>
      </p:sp>
      <p:pic>
        <p:nvPicPr>
          <p:cNvPr id="7" name="Picture 6">
            <a:extLst>
              <a:ext uri="{FF2B5EF4-FFF2-40B4-BE49-F238E27FC236}">
                <a16:creationId xmlns:a16="http://schemas.microsoft.com/office/drawing/2014/main" id="{6F6F59C5-AF95-4969-AE40-37AC64C9F15C}"/>
              </a:ext>
            </a:extLst>
          </p:cNvPr>
          <p:cNvPicPr>
            <a:picLocks noChangeAspect="1"/>
          </p:cNvPicPr>
          <p:nvPr/>
        </p:nvPicPr>
        <p:blipFill>
          <a:blip r:embed="rId5"/>
          <a:stretch>
            <a:fillRect/>
          </a:stretch>
        </p:blipFill>
        <p:spPr>
          <a:xfrm>
            <a:off x="45658" y="-180660"/>
            <a:ext cx="9736014" cy="1386253"/>
          </a:xfrm>
          <a:prstGeom prst="rect">
            <a:avLst/>
          </a:prstGeom>
        </p:spPr>
      </p:pic>
    </p:spTree>
    <p:custDataLst>
      <p:tags r:id="rId1"/>
    </p:custDataLst>
    <p:extLst>
      <p:ext uri="{BB962C8B-B14F-4D97-AF65-F5344CB8AC3E}">
        <p14:creationId xmlns:p14="http://schemas.microsoft.com/office/powerpoint/2010/main" val="2179730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4"/>
          <p:cNvSpPr>
            <a:spLocks noGrp="1"/>
          </p:cNvSpPr>
          <p:nvPr>
            <p:ph sz="half" idx="2"/>
          </p:nvPr>
        </p:nvSpPr>
        <p:spPr>
          <a:xfrm>
            <a:off x="1" y="1951567"/>
            <a:ext cx="6092824" cy="4419600"/>
          </a:xfrm>
        </p:spPr>
        <p:txBody>
          <a:bodyPr>
            <a:normAutofit/>
          </a:bodyPr>
          <a:lstStyle/>
          <a:p>
            <a:pPr eaLnBrk="1" hangingPunct="1">
              <a:spcBef>
                <a:spcPts val="0"/>
              </a:spcBef>
              <a:spcAft>
                <a:spcPts val="1800"/>
              </a:spcAft>
            </a:pPr>
            <a:r>
              <a:rPr lang="en-US" b="1" dirty="0">
                <a:ln>
                  <a:solidFill>
                    <a:sysClr val="windowText" lastClr="000000"/>
                  </a:solidFill>
                </a:ln>
                <a:latin typeface="Bernard MT Condensed" panose="02050806060905020404" pitchFamily="18" charset="0"/>
              </a:rPr>
              <a:t>Hitler gains support in the Nazi Party by attacking the hated Treaty of Versailles</a:t>
            </a:r>
          </a:p>
          <a:p>
            <a:pPr eaLnBrk="1" hangingPunct="1">
              <a:spcBef>
                <a:spcPts val="0"/>
              </a:spcBef>
              <a:spcAft>
                <a:spcPts val="1800"/>
              </a:spcAft>
            </a:pPr>
            <a:r>
              <a:rPr lang="en-US" b="1" dirty="0">
                <a:ln>
                  <a:solidFill>
                    <a:sysClr val="windowText" lastClr="000000"/>
                  </a:solidFill>
                </a:ln>
                <a:latin typeface="Bernard MT Condensed" panose="02050806060905020404" pitchFamily="18" charset="0"/>
              </a:rPr>
              <a:t>Blames Germany’s problems on Jews and foreign powers</a:t>
            </a:r>
          </a:p>
          <a:p>
            <a:pPr eaLnBrk="1" hangingPunct="1">
              <a:spcBef>
                <a:spcPts val="0"/>
              </a:spcBef>
              <a:spcAft>
                <a:spcPts val="1800"/>
              </a:spcAft>
            </a:pPr>
            <a:r>
              <a:rPr lang="en-US" b="1" dirty="0">
                <a:ln>
                  <a:solidFill>
                    <a:sysClr val="windowText" lastClr="000000"/>
                  </a:solidFill>
                </a:ln>
                <a:latin typeface="Bernard MT Condensed" panose="02050806060905020404" pitchFamily="18" charset="0"/>
              </a:rPr>
              <a:t>Appointed Chancellor of Germany in 1933</a:t>
            </a:r>
          </a:p>
          <a:p>
            <a:pPr eaLnBrk="1" hangingPunct="1">
              <a:spcBef>
                <a:spcPts val="0"/>
              </a:spcBef>
              <a:spcAft>
                <a:spcPts val="1800"/>
              </a:spcAft>
            </a:pPr>
            <a:r>
              <a:rPr lang="en-US" b="1" dirty="0">
                <a:ln>
                  <a:solidFill>
                    <a:sysClr val="windowText" lastClr="000000"/>
                  </a:solidFill>
                </a:ln>
                <a:latin typeface="Bernard MT Condensed" panose="02050806060905020404" pitchFamily="18" charset="0"/>
              </a:rPr>
              <a:t>Transforms the Weimar Republic into the Third Reich, a total dictatorship</a:t>
            </a:r>
          </a:p>
        </p:txBody>
      </p:sp>
      <p:pic>
        <p:nvPicPr>
          <p:cNvPr id="5" name="Picture 2" descr="Adolf Hitler &amp; Hermann Göring"/>
          <p:cNvPicPr>
            <a:picLocks noChangeAspect="1" noChangeArrowheads="1"/>
          </p:cNvPicPr>
          <p:nvPr/>
        </p:nvPicPr>
        <p:blipFill>
          <a:blip r:embed="rId3">
            <a:extLst>
              <a:ext uri="{28A0092B-C50C-407E-A947-70E740481C1C}">
                <a14:useLocalDpi xmlns:a14="http://schemas.microsoft.com/office/drawing/2010/main" val="0"/>
              </a:ext>
            </a:extLst>
          </a:blip>
          <a:srcRect r="37456"/>
          <a:stretch>
            <a:fillRect/>
          </a:stretch>
        </p:blipFill>
        <p:spPr bwMode="auto">
          <a:xfrm>
            <a:off x="6092825" y="0"/>
            <a:ext cx="3051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A58C19E-CF83-4754-A5F2-8AEF9932CF5C}"/>
              </a:ext>
            </a:extLst>
          </p:cNvPr>
          <p:cNvPicPr>
            <a:picLocks noChangeAspect="1"/>
          </p:cNvPicPr>
          <p:nvPr/>
        </p:nvPicPr>
        <p:blipFill>
          <a:blip r:embed="rId4"/>
          <a:stretch>
            <a:fillRect/>
          </a:stretch>
        </p:blipFill>
        <p:spPr>
          <a:xfrm>
            <a:off x="29817" y="188401"/>
            <a:ext cx="6224555" cy="1627773"/>
          </a:xfrm>
          <a:prstGeom prst="rect">
            <a:avLst/>
          </a:prstGeom>
        </p:spPr>
      </p:pic>
    </p:spTree>
    <p:custDataLst>
      <p:tags r:id="rId1"/>
    </p:custDataLst>
    <p:extLst>
      <p:ext uri="{BB962C8B-B14F-4D97-AF65-F5344CB8AC3E}">
        <p14:creationId xmlns:p14="http://schemas.microsoft.com/office/powerpoint/2010/main" val="1039981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randombar(horizontal)">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randombar(horizontal)">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randombar(horizontal)">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randombar(horizontal)">
                                      <p:cBhvr>
                                        <p:cTn id="2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33867" y="0"/>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 Students of History - </a:t>
            </a:r>
            <a:r>
              <a:rPr lang="en-US" altLang="en-US" sz="1200" b="1" dirty="0">
                <a:hlinkClick r:id="rId2"/>
              </a:rPr>
              <a:t>http://www.teacherspayteachers.com/Store/Students-Of-History</a:t>
            </a:r>
            <a:endParaRPr lang="en-US" altLang="en-US" sz="1200" b="1" dirty="0"/>
          </a:p>
        </p:txBody>
      </p:sp>
      <p:pic>
        <p:nvPicPr>
          <p:cNvPr id="25602" name="Picture 2" descr="http://upload.wikimedia.org/wikipedia/commons/thumb/5/5e/Stroop_Report_-_Warsaw_Ghetto_Uprising_03.jpg/1024px-Stroop_Report_-_Warsaw_Ghetto_Uprising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13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6367327"/>
            <a:ext cx="8410187" cy="461665"/>
          </a:xfrm>
          <a:prstGeom prst="rect">
            <a:avLst/>
          </a:prstGeom>
        </p:spPr>
        <p:txBody>
          <a:bodyPr wrap="none">
            <a:spAutoFit/>
          </a:bodyPr>
          <a:lstStyle/>
          <a:p>
            <a:r>
              <a:rPr lang="en-US" sz="2400" dirty="0">
                <a:latin typeface="Bernard MT Condensed" panose="02050806060905020404" pitchFamily="18" charset="0"/>
              </a:rPr>
              <a:t>Nazi SS soldiers burning the Warsaw Ghetto after the uprising in 1943.</a:t>
            </a:r>
          </a:p>
        </p:txBody>
      </p:sp>
    </p:spTree>
    <p:extLst>
      <p:ext uri="{BB962C8B-B14F-4D97-AF65-F5344CB8AC3E}">
        <p14:creationId xmlns:p14="http://schemas.microsoft.com/office/powerpoint/2010/main" val="240302796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huffpost.com/gen/1095053/thumbs/o-WARSAW-GHETTO-UPRISING-ANNIVERSARY-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902" cy="617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248400"/>
            <a:ext cx="9147761" cy="430887"/>
          </a:xfrm>
          <a:prstGeom prst="rect">
            <a:avLst/>
          </a:prstGeom>
        </p:spPr>
        <p:txBody>
          <a:bodyPr wrap="none">
            <a:spAutoFit/>
          </a:bodyPr>
          <a:lstStyle/>
          <a:p>
            <a:r>
              <a:rPr lang="en-US" sz="2200" dirty="0">
                <a:latin typeface="Bernard MT Condensed" panose="02050806060905020404" pitchFamily="18" charset="0"/>
              </a:rPr>
              <a:t>Nazi SS soldiers leading the deportation of all Jews from Warsaw after the uprising.</a:t>
            </a:r>
          </a:p>
        </p:txBody>
      </p:sp>
    </p:spTree>
    <p:extLst>
      <p:ext uri="{BB962C8B-B14F-4D97-AF65-F5344CB8AC3E}">
        <p14:creationId xmlns:p14="http://schemas.microsoft.com/office/powerpoint/2010/main" val="25821586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nww2m.com/wp-content/uploads/2013/02/300px-WhiteR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57400"/>
            <a:ext cx="6648915" cy="45434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28600" y="1219200"/>
            <a:ext cx="4517571" cy="8011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3200" b="1" dirty="0">
                <a:ln>
                  <a:solidFill>
                    <a:sysClr val="windowText" lastClr="000000"/>
                  </a:solidFill>
                </a:ln>
                <a:latin typeface="Bernard MT Condensed" panose="02050806060905020404" pitchFamily="18" charset="0"/>
              </a:rPr>
              <a:t>The “White Rose” resistance group distributed anti-Nazi pamphlets </a:t>
            </a:r>
          </a:p>
          <a:p>
            <a:pPr>
              <a:spcBef>
                <a:spcPts val="0"/>
              </a:spcBef>
              <a:spcAft>
                <a:spcPts val="2400"/>
              </a:spcAft>
            </a:pPr>
            <a:r>
              <a:rPr lang="en-US" sz="3200" b="1" dirty="0">
                <a:ln>
                  <a:solidFill>
                    <a:sysClr val="windowText" lastClr="000000"/>
                  </a:solidFill>
                </a:ln>
                <a:latin typeface="Bernard MT Condensed" panose="02050806060905020404" pitchFamily="18" charset="0"/>
              </a:rPr>
              <a:t>Led by students Sophie and Hans Scholl </a:t>
            </a:r>
          </a:p>
          <a:p>
            <a:pPr>
              <a:spcBef>
                <a:spcPts val="0"/>
              </a:spcBef>
              <a:spcAft>
                <a:spcPts val="2400"/>
              </a:spcAft>
            </a:pPr>
            <a:r>
              <a:rPr lang="en-US" sz="3200" b="1" dirty="0">
                <a:ln>
                  <a:solidFill>
                    <a:sysClr val="windowText" lastClr="000000"/>
                  </a:solidFill>
                </a:ln>
                <a:latin typeface="Bernard MT Condensed" panose="02050806060905020404" pitchFamily="18" charset="0"/>
              </a:rPr>
              <a:t>Caught by German authorities and killed in 1942</a:t>
            </a:r>
          </a:p>
        </p:txBody>
      </p:sp>
      <p:pic>
        <p:nvPicPr>
          <p:cNvPr id="5" name="Picture 4">
            <a:extLst>
              <a:ext uri="{FF2B5EF4-FFF2-40B4-BE49-F238E27FC236}">
                <a16:creationId xmlns:a16="http://schemas.microsoft.com/office/drawing/2014/main" id="{14F6C1AD-D3FF-47ED-A541-C62B651D1CF9}"/>
              </a:ext>
            </a:extLst>
          </p:cNvPr>
          <p:cNvPicPr>
            <a:picLocks noChangeAspect="1"/>
          </p:cNvPicPr>
          <p:nvPr/>
        </p:nvPicPr>
        <p:blipFill>
          <a:blip r:embed="rId5"/>
          <a:stretch>
            <a:fillRect/>
          </a:stretch>
        </p:blipFill>
        <p:spPr>
          <a:xfrm>
            <a:off x="45658" y="-180660"/>
            <a:ext cx="9736014" cy="1386253"/>
          </a:xfrm>
          <a:prstGeom prst="rect">
            <a:avLst/>
          </a:prstGeom>
        </p:spPr>
      </p:pic>
    </p:spTree>
    <p:custDataLst>
      <p:tags r:id="rId1"/>
    </p:custDataLst>
    <p:extLst>
      <p:ext uri="{BB962C8B-B14F-4D97-AF65-F5344CB8AC3E}">
        <p14:creationId xmlns:p14="http://schemas.microsoft.com/office/powerpoint/2010/main" val="3162411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ww.scrapbookpages.com/Poland/Auschwitz/OldPhotos/AuschwitzLibe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81" y="948266"/>
            <a:ext cx="7998019" cy="568113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0" y="1219201"/>
            <a:ext cx="4517571"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32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Allied forces reach camps starting in summer 1944</a:t>
            </a:r>
          </a:p>
          <a:p>
            <a:pPr>
              <a:spcBef>
                <a:spcPts val="0"/>
              </a:spcBef>
              <a:spcAft>
                <a:spcPts val="2400"/>
              </a:spcAft>
            </a:pPr>
            <a:r>
              <a:rPr lang="en-US" sz="32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Soviet forces liberate Auschwitz and camps in Poland and Eastern Germany</a:t>
            </a:r>
          </a:p>
          <a:p>
            <a:pPr>
              <a:spcBef>
                <a:spcPts val="0"/>
              </a:spcBef>
              <a:spcAft>
                <a:spcPts val="2400"/>
              </a:spcAft>
            </a:pPr>
            <a:r>
              <a:rPr lang="en-US" sz="3200" b="1" dirty="0">
                <a:ln>
                  <a:solidFill>
                    <a:sysClr val="windowText" lastClr="000000"/>
                  </a:solidFill>
                </a:ln>
                <a:effectLst>
                  <a:glow rad="63500">
                    <a:schemeClr val="accent2">
                      <a:satMod val="175000"/>
                      <a:alpha val="40000"/>
                    </a:schemeClr>
                  </a:glow>
                </a:effectLst>
                <a:latin typeface="Bernard MT Condensed" panose="02050806060905020404" pitchFamily="18" charset="0"/>
              </a:rPr>
              <a:t>American forces liberate Buchenwald and camps in the west</a:t>
            </a:r>
          </a:p>
        </p:txBody>
      </p:sp>
      <p:pic>
        <p:nvPicPr>
          <p:cNvPr id="3" name="Picture 2">
            <a:extLst>
              <a:ext uri="{FF2B5EF4-FFF2-40B4-BE49-F238E27FC236}">
                <a16:creationId xmlns:a16="http://schemas.microsoft.com/office/drawing/2014/main" id="{085B5B7D-8DD1-4B68-A308-4C7AFD1B922E}"/>
              </a:ext>
            </a:extLst>
          </p:cNvPr>
          <p:cNvPicPr>
            <a:picLocks noChangeAspect="1"/>
          </p:cNvPicPr>
          <p:nvPr/>
        </p:nvPicPr>
        <p:blipFill>
          <a:blip r:embed="rId4"/>
          <a:stretch>
            <a:fillRect/>
          </a:stretch>
        </p:blipFill>
        <p:spPr>
          <a:xfrm>
            <a:off x="-20595" y="-152400"/>
            <a:ext cx="10688595" cy="1175935"/>
          </a:xfrm>
          <a:prstGeom prst="rect">
            <a:avLst/>
          </a:prstGeom>
        </p:spPr>
      </p:pic>
    </p:spTree>
    <p:custDataLst>
      <p:tags r:id="rId1"/>
    </p:custDataLst>
    <p:extLst>
      <p:ext uri="{BB962C8B-B14F-4D97-AF65-F5344CB8AC3E}">
        <p14:creationId xmlns:p14="http://schemas.microsoft.com/office/powerpoint/2010/main" val="105796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0" y="6248400"/>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 Students of History - </a:t>
            </a:r>
            <a:r>
              <a:rPr lang="en-US" altLang="en-US" sz="1200" b="1" dirty="0">
                <a:hlinkClick r:id="rId2"/>
              </a:rPr>
              <a:t>http://www.teacherspayteachers.com/Store/Students-Of-History</a:t>
            </a:r>
            <a:endParaRPr lang="en-US" altLang="en-US" sz="1200" b="1" dirty="0"/>
          </a:p>
        </p:txBody>
      </p:sp>
      <p:pic>
        <p:nvPicPr>
          <p:cNvPr id="27650" name="Picture 2" descr="http://isurvived.org/Pictures_iSurvived-5/dachau-libe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 y="573397"/>
            <a:ext cx="9127067" cy="5979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DC8669-F35F-4400-B665-A8B980E86533}"/>
              </a:ext>
            </a:extLst>
          </p:cNvPr>
          <p:cNvPicPr>
            <a:picLocks noChangeAspect="1"/>
          </p:cNvPicPr>
          <p:nvPr/>
        </p:nvPicPr>
        <p:blipFill>
          <a:blip r:embed="rId4"/>
          <a:stretch>
            <a:fillRect/>
          </a:stretch>
        </p:blipFill>
        <p:spPr>
          <a:xfrm>
            <a:off x="0" y="-152400"/>
            <a:ext cx="10688595" cy="1175935"/>
          </a:xfrm>
          <a:prstGeom prst="rect">
            <a:avLst/>
          </a:prstGeom>
        </p:spPr>
      </p:pic>
    </p:spTree>
    <p:extLst>
      <p:ext uri="{BB962C8B-B14F-4D97-AF65-F5344CB8AC3E}">
        <p14:creationId xmlns:p14="http://schemas.microsoft.com/office/powerpoint/2010/main" val="223303607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0" y="6477000"/>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 Students of History - </a:t>
            </a:r>
            <a:r>
              <a:rPr lang="en-US" altLang="en-US" sz="1200" b="1" dirty="0">
                <a:hlinkClick r:id="rId2"/>
              </a:rPr>
              <a:t>http://www.teacherspayteachers.com/Store/Students-Of-History</a:t>
            </a:r>
            <a:endParaRPr lang="en-US" altLang="en-US" sz="1200" b="1" dirty="0"/>
          </a:p>
        </p:txBody>
      </p:sp>
      <p:pic>
        <p:nvPicPr>
          <p:cNvPr id="28674" name="Picture 2" descr="http://upload.wikimedia.org/wikipedia/commons/a/a6/Concentration_camp_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8210938" cy="670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775A04-909F-4EA0-B8D7-868E6C8B902D}"/>
              </a:ext>
            </a:extLst>
          </p:cNvPr>
          <p:cNvPicPr>
            <a:picLocks noChangeAspect="1"/>
          </p:cNvPicPr>
          <p:nvPr/>
        </p:nvPicPr>
        <p:blipFill>
          <a:blip r:embed="rId4"/>
          <a:stretch>
            <a:fillRect/>
          </a:stretch>
        </p:blipFill>
        <p:spPr>
          <a:xfrm>
            <a:off x="55605" y="-152400"/>
            <a:ext cx="10688595" cy="1175935"/>
          </a:xfrm>
          <a:prstGeom prst="rect">
            <a:avLst/>
          </a:prstGeom>
        </p:spPr>
      </p:pic>
    </p:spTree>
    <p:extLst>
      <p:ext uri="{BB962C8B-B14F-4D97-AF65-F5344CB8AC3E}">
        <p14:creationId xmlns:p14="http://schemas.microsoft.com/office/powerpoint/2010/main" val="109420456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upload.wikimedia.org/wikipedia/commons/thumb/6/64/Nuremberg_Trials_retouched.jpg/997px-Nuremberg_Trials_retou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6825556" cy="52578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p:cNvSpPr>
            <a:spLocks noGrp="1"/>
          </p:cNvSpPr>
          <p:nvPr>
            <p:ph sz="half" idx="2"/>
          </p:nvPr>
        </p:nvSpPr>
        <p:spPr>
          <a:xfrm>
            <a:off x="76200" y="1066800"/>
            <a:ext cx="4398433" cy="5410200"/>
          </a:xfrm>
        </p:spPr>
        <p:txBody>
          <a:bodyPr>
            <a:noAutofit/>
          </a:bodyPr>
          <a:lstStyle/>
          <a:p>
            <a:pPr marL="365760" indent="-365760" eaLnBrk="1" fontAlgn="auto" hangingPunct="1">
              <a:spcBef>
                <a:spcPts val="0"/>
              </a:spcBef>
              <a:spcAft>
                <a:spcPts val="1800"/>
              </a:spcAft>
              <a:defRPr/>
            </a:pPr>
            <a:r>
              <a:rPr lang="en-US" sz="2600" b="1" dirty="0">
                <a:ln>
                  <a:solidFill>
                    <a:sysClr val="windowText" lastClr="000000"/>
                  </a:solidFill>
                </a:ln>
                <a:latin typeface="Bernard MT Condensed" panose="02050806060905020404" pitchFamily="18" charset="0"/>
              </a:rPr>
              <a:t>As the war ended, many top Nazis committed suicide</a:t>
            </a:r>
          </a:p>
          <a:p>
            <a:pPr marL="365760" indent="-365760" eaLnBrk="1" fontAlgn="auto" hangingPunct="1">
              <a:spcBef>
                <a:spcPts val="0"/>
              </a:spcBef>
              <a:spcAft>
                <a:spcPts val="1800"/>
              </a:spcAft>
              <a:defRPr/>
            </a:pPr>
            <a:r>
              <a:rPr lang="en-US" sz="2600" b="1" dirty="0">
                <a:ln>
                  <a:solidFill>
                    <a:sysClr val="windowText" lastClr="000000"/>
                  </a:solidFill>
                </a:ln>
                <a:latin typeface="Bernard MT Condensed" panose="02050806060905020404" pitchFamily="18" charset="0"/>
              </a:rPr>
              <a:t>22 major Nazi criminals were tried for their crimes in Nuremberg</a:t>
            </a:r>
          </a:p>
          <a:p>
            <a:pPr marL="365760" indent="-365760" eaLnBrk="1" fontAlgn="auto" hangingPunct="1">
              <a:spcBef>
                <a:spcPts val="0"/>
              </a:spcBef>
              <a:spcAft>
                <a:spcPts val="1800"/>
              </a:spcAft>
              <a:defRPr/>
            </a:pPr>
            <a:r>
              <a:rPr lang="en-US" sz="2600" b="1" dirty="0">
                <a:ln>
                  <a:solidFill>
                    <a:sysClr val="windowText" lastClr="000000"/>
                  </a:solidFill>
                </a:ln>
                <a:latin typeface="Bernard MT Condensed" panose="02050806060905020404" pitchFamily="18" charset="0"/>
              </a:rPr>
              <a:t>Most claimed to be “just following orders” </a:t>
            </a:r>
          </a:p>
          <a:p>
            <a:pPr marL="365760" indent="-365760">
              <a:spcBef>
                <a:spcPts val="0"/>
              </a:spcBef>
              <a:spcAft>
                <a:spcPts val="1800"/>
              </a:spcAft>
              <a:defRPr/>
            </a:pPr>
            <a:r>
              <a:rPr lang="en-US" sz="2600" b="1" dirty="0">
                <a:ln>
                  <a:solidFill>
                    <a:sysClr val="windowText" lastClr="000000"/>
                  </a:solidFill>
                </a:ln>
                <a:latin typeface="Bernard MT Condensed" panose="02050806060905020404" pitchFamily="18" charset="0"/>
              </a:rPr>
              <a:t>12 were sentenced to death</a:t>
            </a:r>
          </a:p>
          <a:p>
            <a:pPr marL="365760" indent="-365760" eaLnBrk="1" fontAlgn="auto" hangingPunct="1">
              <a:spcBef>
                <a:spcPts val="0"/>
              </a:spcBef>
              <a:spcAft>
                <a:spcPts val="1800"/>
              </a:spcAft>
              <a:defRPr/>
            </a:pPr>
            <a:r>
              <a:rPr lang="en-US" sz="2600" b="1" dirty="0">
                <a:ln>
                  <a:solidFill>
                    <a:sysClr val="windowText" lastClr="000000"/>
                  </a:solidFill>
                </a:ln>
                <a:latin typeface="Bernard MT Condensed" panose="02050806060905020404" pitchFamily="18" charset="0"/>
              </a:rPr>
              <a:t>Some escaped to South America where they hid for years</a:t>
            </a:r>
          </a:p>
        </p:txBody>
      </p:sp>
      <p:pic>
        <p:nvPicPr>
          <p:cNvPr id="3" name="Picture 2">
            <a:extLst>
              <a:ext uri="{FF2B5EF4-FFF2-40B4-BE49-F238E27FC236}">
                <a16:creationId xmlns:a16="http://schemas.microsoft.com/office/drawing/2014/main" id="{6C92263C-34E0-4F3F-8B62-6977DBEC7E7D}"/>
              </a:ext>
            </a:extLst>
          </p:cNvPr>
          <p:cNvPicPr>
            <a:picLocks noChangeAspect="1"/>
          </p:cNvPicPr>
          <p:nvPr/>
        </p:nvPicPr>
        <p:blipFill rotWithShape="1">
          <a:blip r:embed="rId4"/>
          <a:srcRect r="25664"/>
          <a:stretch/>
        </p:blipFill>
        <p:spPr>
          <a:xfrm>
            <a:off x="0" y="-37070"/>
            <a:ext cx="9063682" cy="1256270"/>
          </a:xfrm>
          <a:prstGeom prst="rect">
            <a:avLst/>
          </a:prstGeom>
        </p:spPr>
      </p:pic>
    </p:spTree>
    <p:custDataLst>
      <p:tags r:id="rId1"/>
    </p:custDataLst>
    <p:extLst>
      <p:ext uri="{BB962C8B-B14F-4D97-AF65-F5344CB8AC3E}">
        <p14:creationId xmlns:p14="http://schemas.microsoft.com/office/powerpoint/2010/main" val="1670327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he_War_Against_the_Jews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5562109"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33CCAB0-E485-4461-BA52-AF376FAF2DC8}"/>
              </a:ext>
            </a:extLst>
          </p:cNvPr>
          <p:cNvPicPr>
            <a:picLocks noChangeAspect="1"/>
          </p:cNvPicPr>
          <p:nvPr/>
        </p:nvPicPr>
        <p:blipFill>
          <a:blip r:embed="rId3"/>
          <a:stretch>
            <a:fillRect/>
          </a:stretch>
        </p:blipFill>
        <p:spPr>
          <a:xfrm>
            <a:off x="0" y="8848"/>
            <a:ext cx="4724809" cy="3420152"/>
          </a:xfrm>
          <a:prstGeom prst="rect">
            <a:avLst/>
          </a:prstGeom>
        </p:spPr>
      </p:pic>
    </p:spTree>
    <p:extLst>
      <p:ext uri="{BB962C8B-B14F-4D97-AF65-F5344CB8AC3E}">
        <p14:creationId xmlns:p14="http://schemas.microsoft.com/office/powerpoint/2010/main" val="31812045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e/e1/Mass_Grave_at_Bergen-Belsen_concentration_camp_-_Fritz_Klein_-_IWM_BU4260.jpg">
            <a:extLst>
              <a:ext uri="{FF2B5EF4-FFF2-40B4-BE49-F238E27FC236}">
                <a16:creationId xmlns:a16="http://schemas.microsoft.com/office/drawing/2014/main" id="{58F34F9E-664C-43A5-87BD-5456ACED6A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7676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540F5-ABD4-4FA0-A1B3-EB7D84AFDC14}"/>
              </a:ext>
            </a:extLst>
          </p:cNvPr>
          <p:cNvPicPr>
            <a:picLocks noChangeAspect="1"/>
          </p:cNvPicPr>
          <p:nvPr/>
        </p:nvPicPr>
        <p:blipFill>
          <a:blip r:embed="rId2"/>
          <a:stretch>
            <a:fillRect/>
          </a:stretch>
        </p:blipFill>
        <p:spPr>
          <a:xfrm>
            <a:off x="-762000" y="0"/>
            <a:ext cx="10259641" cy="6858000"/>
          </a:xfrm>
          <a:prstGeom prst="rect">
            <a:avLst/>
          </a:prstGeom>
        </p:spPr>
      </p:pic>
    </p:spTree>
    <p:extLst>
      <p:ext uri="{BB962C8B-B14F-4D97-AF65-F5344CB8AC3E}">
        <p14:creationId xmlns:p14="http://schemas.microsoft.com/office/powerpoint/2010/main" val="33770843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75" y="-1"/>
            <a:ext cx="9140825" cy="6868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Placeholder 4"/>
          <p:cNvSpPr>
            <a:spLocks noGrp="1"/>
          </p:cNvSpPr>
          <p:nvPr>
            <p:ph type="body" idx="4294967295"/>
          </p:nvPr>
        </p:nvSpPr>
        <p:spPr>
          <a:xfrm>
            <a:off x="152400" y="1143000"/>
            <a:ext cx="4648200" cy="5715000"/>
          </a:xfrm>
        </p:spPr>
        <p:txBody>
          <a:bodyPr>
            <a:normAutofit fontScale="85000" lnSpcReduction="20000"/>
          </a:bodyPr>
          <a:lstStyle/>
          <a:p>
            <a:pPr eaLnBrk="1" hangingPunct="1">
              <a:lnSpc>
                <a:spcPct val="120000"/>
              </a:lnSpc>
              <a:spcBef>
                <a:spcPts val="0"/>
              </a:spcBef>
              <a:spcAft>
                <a:spcPts val="1800"/>
              </a:spcAft>
            </a:pPr>
            <a:r>
              <a:rPr lang="en-US" sz="4000" b="1" dirty="0">
                <a:ln>
                  <a:solidFill>
                    <a:sysClr val="windowText" lastClr="000000"/>
                  </a:solidFill>
                </a:ln>
                <a:latin typeface="Bernard MT Condensed" panose="02050806060905020404" pitchFamily="18" charset="0"/>
              </a:rPr>
              <a:t>Hitler wanted to create a “master race” where Aryan people would be considered a pure race and superior to other people</a:t>
            </a:r>
          </a:p>
          <a:p>
            <a:pPr eaLnBrk="1" hangingPunct="1">
              <a:lnSpc>
                <a:spcPct val="120000"/>
              </a:lnSpc>
              <a:spcBef>
                <a:spcPts val="0"/>
              </a:spcBef>
              <a:spcAft>
                <a:spcPts val="1800"/>
              </a:spcAft>
            </a:pPr>
            <a:r>
              <a:rPr lang="en-US" sz="4000" b="1" dirty="0">
                <a:ln>
                  <a:solidFill>
                    <a:sysClr val="windowText" lastClr="000000"/>
                  </a:solidFill>
                </a:ln>
                <a:latin typeface="Bernard MT Condensed" panose="02050806060905020404" pitchFamily="18" charset="0"/>
              </a:rPr>
              <a:t>Anti-Semitism or prejudice against Jews had been around for centuries</a:t>
            </a:r>
          </a:p>
        </p:txBody>
      </p:sp>
      <p:pic>
        <p:nvPicPr>
          <p:cNvPr id="2" name="Picture 1">
            <a:extLst>
              <a:ext uri="{FF2B5EF4-FFF2-40B4-BE49-F238E27FC236}">
                <a16:creationId xmlns:a16="http://schemas.microsoft.com/office/drawing/2014/main" id="{BDDBF0A2-0438-4A7F-9843-7B9278F58B37}"/>
              </a:ext>
            </a:extLst>
          </p:cNvPr>
          <p:cNvPicPr>
            <a:picLocks noChangeAspect="1"/>
          </p:cNvPicPr>
          <p:nvPr/>
        </p:nvPicPr>
        <p:blipFill>
          <a:blip r:embed="rId5"/>
          <a:stretch>
            <a:fillRect/>
          </a:stretch>
        </p:blipFill>
        <p:spPr>
          <a:xfrm>
            <a:off x="0" y="145647"/>
            <a:ext cx="9144000" cy="986618"/>
          </a:xfrm>
          <a:prstGeom prst="rect">
            <a:avLst/>
          </a:prstGeom>
        </p:spPr>
      </p:pic>
    </p:spTree>
    <p:custDataLst>
      <p:tags r:id="rId1"/>
    </p:custDataLst>
    <p:extLst>
      <p:ext uri="{BB962C8B-B14F-4D97-AF65-F5344CB8AC3E}">
        <p14:creationId xmlns:p14="http://schemas.microsoft.com/office/powerpoint/2010/main" val="2949674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2020" y="1295400"/>
            <a:ext cx="4411980" cy="5309146"/>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ln>
                  <a:solidFill>
                    <a:sysClr val="windowText" lastClr="000000"/>
                  </a:solidFill>
                </a:ln>
                <a:latin typeface="Bernard MT Condensed" panose="02050806060905020404" pitchFamily="18" charset="0"/>
              </a:rPr>
              <a:t>Dr. Joseph Goebbels was the head of the Nazi Propaganda Ministry and controlled all communications</a:t>
            </a:r>
          </a:p>
          <a:p>
            <a:pPr marL="457200" indent="-457200">
              <a:spcAft>
                <a:spcPts val="1800"/>
              </a:spcAft>
              <a:buFont typeface="Arial" panose="020B0604020202020204" pitchFamily="34" charset="0"/>
              <a:buChar char="•"/>
            </a:pPr>
            <a:r>
              <a:rPr lang="en-US" sz="3600" b="1" dirty="0">
                <a:ln>
                  <a:solidFill>
                    <a:sysClr val="windowText" lastClr="000000"/>
                  </a:solidFill>
                </a:ln>
                <a:latin typeface="Bernard MT Condensed" panose="02050806060905020404" pitchFamily="18" charset="0"/>
              </a:rPr>
              <a:t>Encouraged book burning to eliminate other ideas</a:t>
            </a:r>
          </a:p>
        </p:txBody>
      </p:sp>
      <p:pic>
        <p:nvPicPr>
          <p:cNvPr id="7170" name="Picture 2" descr="File:Bundesarchiv Bild 183-1989-0821-502, Joseph Goebb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EF5379-9AD1-47D1-B98B-215779CDEA1C}"/>
              </a:ext>
            </a:extLst>
          </p:cNvPr>
          <p:cNvPicPr>
            <a:picLocks noChangeAspect="1"/>
          </p:cNvPicPr>
          <p:nvPr/>
        </p:nvPicPr>
        <p:blipFill>
          <a:blip r:embed="rId4"/>
          <a:stretch>
            <a:fillRect/>
          </a:stretch>
        </p:blipFill>
        <p:spPr>
          <a:xfrm>
            <a:off x="3505200" y="253454"/>
            <a:ext cx="6556462" cy="972328"/>
          </a:xfrm>
          <a:prstGeom prst="rect">
            <a:avLst/>
          </a:prstGeom>
        </p:spPr>
      </p:pic>
    </p:spTree>
    <p:custDataLst>
      <p:tags r:id="rId1"/>
    </p:custDataLst>
    <p:extLst>
      <p:ext uri="{BB962C8B-B14F-4D97-AF65-F5344CB8AC3E}">
        <p14:creationId xmlns:p14="http://schemas.microsoft.com/office/powerpoint/2010/main" val="76489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yay.co.uk/backgrounds/historical/german_world_war_2_colour/portrait-of-Heinrich-Himm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
            <a:ext cx="4724400" cy="6867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 y="1295400"/>
            <a:ext cx="4411980" cy="5539978"/>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ln>
                  <a:solidFill>
                    <a:sysClr val="windowText" lastClr="000000"/>
                  </a:solidFill>
                </a:ln>
                <a:latin typeface="Bernard MT Condensed" panose="02050806060905020404" pitchFamily="18" charset="0"/>
              </a:rPr>
              <a:t>Heinrich Himmler led the SS – the Nazi’s secret police</a:t>
            </a:r>
          </a:p>
          <a:p>
            <a:pPr marL="457200" indent="-457200">
              <a:spcAft>
                <a:spcPts val="1800"/>
              </a:spcAft>
              <a:buFont typeface="Arial" panose="020B0604020202020204" pitchFamily="34" charset="0"/>
              <a:buChar char="•"/>
            </a:pPr>
            <a:r>
              <a:rPr lang="en-US" sz="3600" b="1" dirty="0">
                <a:ln>
                  <a:solidFill>
                    <a:sysClr val="windowText" lastClr="000000"/>
                  </a:solidFill>
                </a:ln>
                <a:latin typeface="Bernard MT Condensed" panose="02050806060905020404" pitchFamily="18" charset="0"/>
              </a:rPr>
              <a:t>Formed death squads known as the </a:t>
            </a:r>
            <a:r>
              <a:rPr lang="en-US" sz="3600" b="1" dirty="0" err="1">
                <a:ln>
                  <a:solidFill>
                    <a:sysClr val="windowText" lastClr="000000"/>
                  </a:solidFill>
                </a:ln>
                <a:latin typeface="Bernard MT Condensed" panose="02050806060905020404" pitchFamily="18" charset="0"/>
              </a:rPr>
              <a:t>Einsatzgruppen</a:t>
            </a:r>
            <a:r>
              <a:rPr lang="en-US" sz="3600" b="1" dirty="0">
                <a:ln>
                  <a:solidFill>
                    <a:sysClr val="windowText" lastClr="000000"/>
                  </a:solidFill>
                </a:ln>
                <a:latin typeface="Bernard MT Condensed" panose="02050806060905020404" pitchFamily="18" charset="0"/>
              </a:rPr>
              <a:t> </a:t>
            </a:r>
          </a:p>
          <a:p>
            <a:pPr marL="457200" indent="-457200">
              <a:spcAft>
                <a:spcPts val="1800"/>
              </a:spcAft>
              <a:buFont typeface="Arial" panose="020B0604020202020204" pitchFamily="34" charset="0"/>
              <a:buChar char="•"/>
            </a:pPr>
            <a:r>
              <a:rPr lang="en-US" sz="3600" b="1" dirty="0">
                <a:ln>
                  <a:solidFill>
                    <a:sysClr val="windowText" lastClr="000000"/>
                  </a:solidFill>
                </a:ln>
                <a:latin typeface="Bernard MT Condensed" panose="02050806060905020404" pitchFamily="18" charset="0"/>
              </a:rPr>
              <a:t>One of the architects of the Holocaust and death camps</a:t>
            </a:r>
          </a:p>
        </p:txBody>
      </p:sp>
      <p:pic>
        <p:nvPicPr>
          <p:cNvPr id="5" name="Picture 4">
            <a:extLst>
              <a:ext uri="{FF2B5EF4-FFF2-40B4-BE49-F238E27FC236}">
                <a16:creationId xmlns:a16="http://schemas.microsoft.com/office/drawing/2014/main" id="{D4B99B08-DC75-49F9-9643-E4086F19CDD2}"/>
              </a:ext>
            </a:extLst>
          </p:cNvPr>
          <p:cNvPicPr>
            <a:picLocks noChangeAspect="1"/>
          </p:cNvPicPr>
          <p:nvPr/>
        </p:nvPicPr>
        <p:blipFill>
          <a:blip r:embed="rId5"/>
          <a:stretch>
            <a:fillRect/>
          </a:stretch>
        </p:blipFill>
        <p:spPr>
          <a:xfrm>
            <a:off x="198834" y="254778"/>
            <a:ext cx="7016966" cy="1040621"/>
          </a:xfrm>
          <a:prstGeom prst="rect">
            <a:avLst/>
          </a:prstGeom>
        </p:spPr>
      </p:pic>
    </p:spTree>
    <p:custDataLst>
      <p:tags r:id="rId1"/>
    </p:custDataLst>
    <p:extLst>
      <p:ext uri="{BB962C8B-B14F-4D97-AF65-F5344CB8AC3E}">
        <p14:creationId xmlns:p14="http://schemas.microsoft.com/office/powerpoint/2010/main" val="1655630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64091" y="1447800"/>
            <a:ext cx="4114800" cy="5029200"/>
          </a:xfrm>
        </p:spPr>
        <p:txBody>
          <a:bodyPr>
            <a:noAutofit/>
          </a:bodyPr>
          <a:lstStyle/>
          <a:p>
            <a:pPr eaLnBrk="1" hangingPunct="1">
              <a:spcBef>
                <a:spcPts val="0"/>
              </a:spcBef>
              <a:spcAft>
                <a:spcPts val="2400"/>
              </a:spcAft>
            </a:pPr>
            <a:r>
              <a:rPr lang="en-US" sz="3600" b="1" dirty="0">
                <a:ln>
                  <a:solidFill>
                    <a:sysClr val="windowText" lastClr="000000"/>
                  </a:solidFill>
                </a:ln>
                <a:latin typeface="Bernard MT Condensed" panose="02050806060905020404" pitchFamily="18" charset="0"/>
              </a:rPr>
              <a:t>Adolf Eichmann helped to organize the Holocaust</a:t>
            </a:r>
          </a:p>
          <a:p>
            <a:pPr eaLnBrk="1" hangingPunct="1">
              <a:spcBef>
                <a:spcPts val="0"/>
              </a:spcBef>
              <a:spcAft>
                <a:spcPts val="2400"/>
              </a:spcAft>
            </a:pPr>
            <a:r>
              <a:rPr lang="en-US" sz="3600" b="1" dirty="0">
                <a:ln>
                  <a:solidFill>
                    <a:sysClr val="windowText" lastClr="000000"/>
                  </a:solidFill>
                </a:ln>
                <a:latin typeface="Bernard MT Condensed" panose="02050806060905020404" pitchFamily="18" charset="0"/>
              </a:rPr>
              <a:t>Was in charge of transporting Jews from ghettos to concentration camps</a:t>
            </a:r>
          </a:p>
        </p:txBody>
      </p:sp>
      <p:pic>
        <p:nvPicPr>
          <p:cNvPr id="20482" name="Picture 2" descr="File:Eichmann, Ado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59729" cy="6847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D32644-FC8A-4BF9-B6CE-A3D031AC9DF4}"/>
              </a:ext>
            </a:extLst>
          </p:cNvPr>
          <p:cNvPicPr>
            <a:picLocks noChangeAspect="1"/>
          </p:cNvPicPr>
          <p:nvPr/>
        </p:nvPicPr>
        <p:blipFill>
          <a:blip r:embed="rId4"/>
          <a:stretch>
            <a:fillRect/>
          </a:stretch>
        </p:blipFill>
        <p:spPr>
          <a:xfrm>
            <a:off x="0" y="228600"/>
            <a:ext cx="7193492" cy="1066800"/>
          </a:xfrm>
          <a:prstGeom prst="rect">
            <a:avLst/>
          </a:prstGeom>
        </p:spPr>
      </p:pic>
    </p:spTree>
    <p:custDataLst>
      <p:tags r:id="rId1"/>
    </p:custDataLst>
    <p:extLst>
      <p:ext uri="{BB962C8B-B14F-4D97-AF65-F5344CB8AC3E}">
        <p14:creationId xmlns:p14="http://schemas.microsoft.com/office/powerpoint/2010/main" val="198390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Content Placeholder 6" descr="nuremberg laws.jpg"/>
          <p:cNvPicPr>
            <a:picLocks noGrp="1" noChangeAspect="1"/>
          </p:cNvPicPr>
          <p:nvPr>
            <p:ph sz="half" idx="2"/>
          </p:nvPr>
        </p:nvPicPr>
        <p:blipFill>
          <a:blip r:embed="rId3" cstate="print"/>
          <a:srcRect/>
          <a:stretch>
            <a:fillRect/>
          </a:stretch>
        </p:blipFill>
        <p:spPr>
          <a:xfrm rot="287753">
            <a:off x="4572000" y="839034"/>
            <a:ext cx="4403725" cy="5855572"/>
          </a:xfrm>
        </p:spPr>
      </p:pic>
      <p:sp>
        <p:nvSpPr>
          <p:cNvPr id="5" name="Content Placeholder 4"/>
          <p:cNvSpPr>
            <a:spLocks noGrp="1"/>
          </p:cNvSpPr>
          <p:nvPr>
            <p:ph sz="half" idx="1"/>
          </p:nvPr>
        </p:nvSpPr>
        <p:spPr>
          <a:xfrm>
            <a:off x="152400" y="1295400"/>
            <a:ext cx="4724400" cy="5562600"/>
          </a:xfrm>
        </p:spPr>
        <p:txBody>
          <a:bodyPr>
            <a:noAutofit/>
          </a:bodyPr>
          <a:lstStyle/>
          <a:p>
            <a:pPr marL="539496" indent="-457200" eaLnBrk="1" fontAlgn="auto" hangingPunct="1">
              <a:spcBef>
                <a:spcPts val="0"/>
              </a:spcBef>
              <a:spcAft>
                <a:spcPts val="1800"/>
              </a:spcAft>
              <a:defRPr/>
            </a:pPr>
            <a:r>
              <a:rPr lang="en-US" sz="3400" b="1" dirty="0">
                <a:ln>
                  <a:solidFill>
                    <a:sysClr val="windowText" lastClr="000000"/>
                  </a:solidFill>
                </a:ln>
                <a:latin typeface="Bernard MT Condensed" panose="02050806060905020404" pitchFamily="18" charset="0"/>
              </a:rPr>
              <a:t>Passed in 1935 </a:t>
            </a:r>
          </a:p>
          <a:p>
            <a:pPr marL="539496" indent="-457200" eaLnBrk="1" fontAlgn="auto" hangingPunct="1">
              <a:spcBef>
                <a:spcPts val="0"/>
              </a:spcBef>
              <a:spcAft>
                <a:spcPts val="1800"/>
              </a:spcAft>
              <a:defRPr/>
            </a:pPr>
            <a:r>
              <a:rPr lang="en-US" sz="3400" b="1" dirty="0">
                <a:ln>
                  <a:solidFill>
                    <a:sysClr val="windowText" lastClr="000000"/>
                  </a:solidFill>
                </a:ln>
                <a:latin typeface="Bernard MT Condensed" panose="02050806060905020404" pitchFamily="18" charset="0"/>
              </a:rPr>
              <a:t>Said anyone with any Jewish blood would be considered a Jew</a:t>
            </a:r>
          </a:p>
          <a:p>
            <a:pPr marL="539496" indent="-457200" eaLnBrk="1" fontAlgn="auto" hangingPunct="1">
              <a:spcBef>
                <a:spcPts val="0"/>
              </a:spcBef>
              <a:spcAft>
                <a:spcPts val="1800"/>
              </a:spcAft>
              <a:defRPr/>
            </a:pPr>
            <a:r>
              <a:rPr lang="en-US" sz="3400" b="1" dirty="0">
                <a:ln>
                  <a:solidFill>
                    <a:sysClr val="windowText" lastClr="000000"/>
                  </a:solidFill>
                </a:ln>
                <a:latin typeface="Bernard MT Condensed" panose="02050806060905020404" pitchFamily="18" charset="0"/>
              </a:rPr>
              <a:t>Further restrictions were placed and persecution of the </a:t>
            </a:r>
            <a:br>
              <a:rPr lang="en-US" sz="3400" b="1" dirty="0">
                <a:ln>
                  <a:solidFill>
                    <a:sysClr val="windowText" lastClr="000000"/>
                  </a:solidFill>
                </a:ln>
                <a:latin typeface="Bernard MT Condensed" panose="02050806060905020404" pitchFamily="18" charset="0"/>
              </a:rPr>
            </a:br>
            <a:r>
              <a:rPr lang="en-US" sz="3400" b="1" dirty="0">
                <a:ln>
                  <a:solidFill>
                    <a:sysClr val="windowText" lastClr="000000"/>
                  </a:solidFill>
                </a:ln>
                <a:latin typeface="Bernard MT Condensed" panose="02050806060905020404" pitchFamily="18" charset="0"/>
              </a:rPr>
              <a:t>Jews increased</a:t>
            </a:r>
          </a:p>
        </p:txBody>
      </p:sp>
      <p:pic>
        <p:nvPicPr>
          <p:cNvPr id="2" name="Picture 1">
            <a:extLst>
              <a:ext uri="{FF2B5EF4-FFF2-40B4-BE49-F238E27FC236}">
                <a16:creationId xmlns:a16="http://schemas.microsoft.com/office/drawing/2014/main" id="{996C59E9-211C-4B44-8F4E-784F59C4FAA6}"/>
              </a:ext>
            </a:extLst>
          </p:cNvPr>
          <p:cNvPicPr>
            <a:picLocks noChangeAspect="1"/>
          </p:cNvPicPr>
          <p:nvPr/>
        </p:nvPicPr>
        <p:blipFill>
          <a:blip r:embed="rId4"/>
          <a:stretch>
            <a:fillRect/>
          </a:stretch>
        </p:blipFill>
        <p:spPr>
          <a:xfrm>
            <a:off x="122583" y="192714"/>
            <a:ext cx="8736325" cy="944962"/>
          </a:xfrm>
          <a:prstGeom prst="rect">
            <a:avLst/>
          </a:prstGeom>
        </p:spPr>
      </p:pic>
    </p:spTree>
    <p:custDataLst>
      <p:tags r:id="rId1"/>
    </p:custDataLst>
    <p:extLst>
      <p:ext uri="{BB962C8B-B14F-4D97-AF65-F5344CB8AC3E}">
        <p14:creationId xmlns:p14="http://schemas.microsoft.com/office/powerpoint/2010/main" val="2686557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e:Bundesarchiv Bild 146-1970-061-65, Magdeburg, zerstörtes jüdisches Geschäft.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0887"/>
            <a:ext cx="9154886" cy="6868887"/>
          </a:xfrm>
          <a:prstGeom prst="rect">
            <a:avLst/>
          </a:prstGeom>
          <a:noFill/>
          <a:extLst>
            <a:ext uri="{909E8E84-426E-40DD-AFC4-6F175D3DCCD1}">
              <a14:hiddenFill xmlns:a14="http://schemas.microsoft.com/office/drawing/2010/main">
                <a:solidFill>
                  <a:srgbClr val="FFFFFF"/>
                </a:solidFill>
              </a14:hiddenFill>
            </a:ext>
          </a:extLst>
        </p:spPr>
      </p:pic>
      <p:sp>
        <p:nvSpPr>
          <p:cNvPr id="14339" name="Content Placeholder 2"/>
          <p:cNvSpPr>
            <a:spLocks noGrp="1"/>
          </p:cNvSpPr>
          <p:nvPr>
            <p:ph idx="1"/>
          </p:nvPr>
        </p:nvSpPr>
        <p:spPr>
          <a:xfrm>
            <a:off x="152400" y="1295399"/>
            <a:ext cx="6498771" cy="5257800"/>
          </a:xfrm>
        </p:spPr>
        <p:txBody>
          <a:bodyPr>
            <a:noAutofit/>
          </a:bodyPr>
          <a:lstStyle/>
          <a:p>
            <a:pPr eaLnBrk="1" hangingPunct="1"/>
            <a:r>
              <a:rPr lang="en-US" sz="3600" b="1" dirty="0">
                <a:ln>
                  <a:solidFill>
                    <a:sysClr val="windowText" lastClr="000000"/>
                  </a:solidFill>
                </a:ln>
                <a:effectLst>
                  <a:glow rad="63500">
                    <a:schemeClr val="accent4">
                      <a:satMod val="175000"/>
                      <a:alpha val="40000"/>
                    </a:schemeClr>
                  </a:glow>
                </a:effectLst>
                <a:latin typeface="Bernard MT Condensed" panose="02050806060905020404" pitchFamily="18" charset="0"/>
              </a:rPr>
              <a:t>Kristallnacht -“Night of Broken Glass” took place November 1938.</a:t>
            </a:r>
          </a:p>
          <a:p>
            <a:r>
              <a:rPr lang="en-US" sz="3600" b="1" dirty="0">
                <a:ln>
                  <a:solidFill>
                    <a:sysClr val="windowText" lastClr="000000"/>
                  </a:solidFill>
                </a:ln>
                <a:effectLst>
                  <a:glow rad="63500">
                    <a:schemeClr val="accent4">
                      <a:satMod val="175000"/>
                      <a:alpha val="40000"/>
                    </a:schemeClr>
                  </a:glow>
                </a:effectLst>
                <a:latin typeface="Bernard MT Condensed" panose="02050806060905020404" pitchFamily="18" charset="0"/>
              </a:rPr>
              <a:t>Jewish stores, houses, and synagogues were systematically destroyed </a:t>
            </a:r>
          </a:p>
          <a:p>
            <a:r>
              <a:rPr lang="en-US" sz="3600" b="1" dirty="0">
                <a:ln>
                  <a:solidFill>
                    <a:sysClr val="windowText" lastClr="000000"/>
                  </a:solidFill>
                </a:ln>
                <a:effectLst>
                  <a:glow rad="63500">
                    <a:schemeClr val="accent4">
                      <a:satMod val="175000"/>
                      <a:alpha val="40000"/>
                    </a:schemeClr>
                  </a:glow>
                </a:effectLst>
                <a:latin typeface="Bernard MT Condensed" panose="02050806060905020404" pitchFamily="18" charset="0"/>
              </a:rPr>
              <a:t>Marks the beginning of widespread government-led violence against Jews</a:t>
            </a:r>
          </a:p>
        </p:txBody>
      </p:sp>
      <p:pic>
        <p:nvPicPr>
          <p:cNvPr id="2" name="Picture 1">
            <a:extLst>
              <a:ext uri="{FF2B5EF4-FFF2-40B4-BE49-F238E27FC236}">
                <a16:creationId xmlns:a16="http://schemas.microsoft.com/office/drawing/2014/main" id="{D9B9F1F5-D9D1-4B1A-BC02-E4B38E805B4E}"/>
              </a:ext>
            </a:extLst>
          </p:cNvPr>
          <p:cNvPicPr>
            <a:picLocks noChangeAspect="1"/>
          </p:cNvPicPr>
          <p:nvPr/>
        </p:nvPicPr>
        <p:blipFill>
          <a:blip r:embed="rId5"/>
          <a:stretch>
            <a:fillRect/>
          </a:stretch>
        </p:blipFill>
        <p:spPr>
          <a:xfrm>
            <a:off x="1066800" y="200807"/>
            <a:ext cx="8736325" cy="1091279"/>
          </a:xfrm>
          <a:prstGeom prst="rect">
            <a:avLst/>
          </a:prstGeom>
        </p:spPr>
      </p:pic>
    </p:spTree>
    <p:custDataLst>
      <p:tags r:id="rId1"/>
    </p:custDataLst>
    <p:extLst>
      <p:ext uri="{BB962C8B-B14F-4D97-AF65-F5344CB8AC3E}">
        <p14:creationId xmlns:p14="http://schemas.microsoft.com/office/powerpoint/2010/main" val="2157915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holocaustresearchproject.org/nazioccupation/images/Belgian%20Jews%20wearing%20the%20star%20of%20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6370"/>
            <a:ext cx="4309533" cy="60367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esertpeace.files.wordpress.com/2010/08/yellow_star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64" b="97500" l="5067" r="97333">
                        <a14:foregroundMark x1="5333" y1="28409" x2="8533" y2="34773"/>
                        <a14:foregroundMark x1="48267" y1="97727" x2="49333" y2="89545"/>
                        <a14:foregroundMark x1="50933" y1="3864" x2="55200" y2="11818"/>
                        <a14:foregroundMark x1="94933" y1="28409" x2="88533" y2="33864"/>
                        <a14:foregroundMark x1="97333" y1="75227" x2="94933"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2895600" y="2712573"/>
            <a:ext cx="3324287" cy="39004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456490" y="1331739"/>
            <a:ext cx="4648200" cy="52813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b="1" dirty="0">
                <a:ln>
                  <a:solidFill>
                    <a:sysClr val="windowText" lastClr="000000"/>
                  </a:solidFill>
                </a:ln>
                <a:latin typeface="Bernard MT Condensed" panose="02050806060905020404" pitchFamily="18" charset="0"/>
              </a:rPr>
              <a:t>Jewish Registry created where all people with Jewish ancestry had to register with the government</a:t>
            </a:r>
          </a:p>
          <a:p>
            <a:pPr>
              <a:spcBef>
                <a:spcPts val="0"/>
              </a:spcBef>
              <a:spcAft>
                <a:spcPts val="1800"/>
              </a:spcAft>
            </a:pPr>
            <a:r>
              <a:rPr lang="en-US" b="1" dirty="0">
                <a:ln>
                  <a:solidFill>
                    <a:sysClr val="windowText" lastClr="000000"/>
                  </a:solidFill>
                </a:ln>
                <a:latin typeface="Bernard MT Condensed" panose="02050806060905020404" pitchFamily="18" charset="0"/>
              </a:rPr>
              <a:t>Jews had to wear the Star of David badge everywhere the went</a:t>
            </a:r>
          </a:p>
          <a:p>
            <a:pPr>
              <a:spcBef>
                <a:spcPts val="0"/>
              </a:spcBef>
              <a:spcAft>
                <a:spcPts val="1800"/>
              </a:spcAft>
            </a:pPr>
            <a:r>
              <a:rPr lang="en-US" b="1" dirty="0">
                <a:ln>
                  <a:solidFill>
                    <a:sysClr val="windowText" lastClr="000000"/>
                  </a:solidFill>
                </a:ln>
                <a:latin typeface="Bernard MT Condensed" panose="02050806060905020404" pitchFamily="18" charset="0"/>
              </a:rPr>
              <a:t>Forced to live in isolated ghettos </a:t>
            </a:r>
          </a:p>
        </p:txBody>
      </p:sp>
      <p:pic>
        <p:nvPicPr>
          <p:cNvPr id="2" name="Picture 1">
            <a:extLst>
              <a:ext uri="{FF2B5EF4-FFF2-40B4-BE49-F238E27FC236}">
                <a16:creationId xmlns:a16="http://schemas.microsoft.com/office/drawing/2014/main" id="{39BF5E9A-2624-46C6-968B-FD61BFCB416B}"/>
              </a:ext>
            </a:extLst>
          </p:cNvPr>
          <p:cNvPicPr>
            <a:picLocks noChangeAspect="1"/>
          </p:cNvPicPr>
          <p:nvPr/>
        </p:nvPicPr>
        <p:blipFill>
          <a:blip r:embed="rId6"/>
          <a:stretch>
            <a:fillRect/>
          </a:stretch>
        </p:blipFill>
        <p:spPr>
          <a:xfrm>
            <a:off x="685800" y="198025"/>
            <a:ext cx="8736325" cy="1097375"/>
          </a:xfrm>
          <a:prstGeom prst="rect">
            <a:avLst/>
          </a:prstGeom>
        </p:spPr>
      </p:pic>
    </p:spTree>
    <p:custDataLst>
      <p:tags r:id="rId1"/>
    </p:custDataLst>
    <p:extLst>
      <p:ext uri="{BB962C8B-B14F-4D97-AF65-F5344CB8AC3E}">
        <p14:creationId xmlns:p14="http://schemas.microsoft.com/office/powerpoint/2010/main" val="2395893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ags/tag10.xml><?xml version="1.0" encoding="utf-8"?>
<p:tagLst xmlns:a="http://schemas.openxmlformats.org/drawingml/2006/main" xmlns:r="http://schemas.openxmlformats.org/officeDocument/2006/relationships" xmlns:p="http://schemas.openxmlformats.org/presentationml/2006/main">
  <p:tag name="TIMING" val="|6.4|59.7|8"/>
</p:tagLst>
</file>

<file path=ppt/tags/tag11.xml><?xml version="1.0" encoding="utf-8"?>
<p:tagLst xmlns:a="http://schemas.openxmlformats.org/drawingml/2006/main" xmlns:r="http://schemas.openxmlformats.org/officeDocument/2006/relationships" xmlns:p="http://schemas.openxmlformats.org/presentationml/2006/main">
  <p:tag name="TIMING" val="|3.7|7.2"/>
</p:tagLst>
</file>

<file path=ppt/tags/tag12.xml><?xml version="1.0" encoding="utf-8"?>
<p:tagLst xmlns:a="http://schemas.openxmlformats.org/drawingml/2006/main" xmlns:r="http://schemas.openxmlformats.org/officeDocument/2006/relationships" xmlns:p="http://schemas.openxmlformats.org/presentationml/2006/main">
  <p:tag name="TIMING" val="|15.5|12.4"/>
</p:tagLst>
</file>

<file path=ppt/tags/tag13.xml><?xml version="1.0" encoding="utf-8"?>
<p:tagLst xmlns:a="http://schemas.openxmlformats.org/drawingml/2006/main" xmlns:r="http://schemas.openxmlformats.org/officeDocument/2006/relationships" xmlns:p="http://schemas.openxmlformats.org/presentationml/2006/main">
  <p:tag name="TIMING" val="|2.9|10.3|12.3"/>
</p:tagLst>
</file>

<file path=ppt/tags/tag14.xml><?xml version="1.0" encoding="utf-8"?>
<p:tagLst xmlns:a="http://schemas.openxmlformats.org/drawingml/2006/main" xmlns:r="http://schemas.openxmlformats.org/officeDocument/2006/relationships" xmlns:p="http://schemas.openxmlformats.org/presentationml/2006/main">
  <p:tag name="TIMING" val="|3.5|32|11.1"/>
</p:tagLst>
</file>

<file path=ppt/tags/tag15.xml><?xml version="1.0" encoding="utf-8"?>
<p:tagLst xmlns:a="http://schemas.openxmlformats.org/drawingml/2006/main" xmlns:r="http://schemas.openxmlformats.org/officeDocument/2006/relationships" xmlns:p="http://schemas.openxmlformats.org/presentationml/2006/main">
  <p:tag name="TIMING" val="|16.6|20.5|6.8"/>
</p:tagLst>
</file>

<file path=ppt/tags/tag16.xml><?xml version="1.0" encoding="utf-8"?>
<p:tagLst xmlns:a="http://schemas.openxmlformats.org/drawingml/2006/main" xmlns:r="http://schemas.openxmlformats.org/officeDocument/2006/relationships" xmlns:p="http://schemas.openxmlformats.org/presentationml/2006/main">
  <p:tag name="TIMING" val="|5.1|8.4|17.1|13.6|2.3"/>
</p:tagLst>
</file>

<file path=ppt/tags/tag2.xml><?xml version="1.0" encoding="utf-8"?>
<p:tagLst xmlns:a="http://schemas.openxmlformats.org/drawingml/2006/main" xmlns:r="http://schemas.openxmlformats.org/officeDocument/2006/relationships" xmlns:p="http://schemas.openxmlformats.org/presentationml/2006/main">
  <p:tag name="TIMING" val="|5|23.3|25|7.5"/>
</p:tagLst>
</file>

<file path=ppt/tags/tag3.xml><?xml version="1.0" encoding="utf-8"?>
<p:tagLst xmlns:a="http://schemas.openxmlformats.org/drawingml/2006/main" xmlns:r="http://schemas.openxmlformats.org/officeDocument/2006/relationships" xmlns:p="http://schemas.openxmlformats.org/presentationml/2006/main">
  <p:tag name="TIMING" val="|3.9|23.1"/>
</p:tagLst>
</file>

<file path=ppt/tags/tag4.xml><?xml version="1.0" encoding="utf-8"?>
<p:tagLst xmlns:a="http://schemas.openxmlformats.org/drawingml/2006/main" xmlns:r="http://schemas.openxmlformats.org/officeDocument/2006/relationships" xmlns:p="http://schemas.openxmlformats.org/presentationml/2006/main">
  <p:tag name="TIMING" val="|17.2|20.9"/>
</p:tagLst>
</file>

<file path=ppt/tags/tag5.xml><?xml version="1.0" encoding="utf-8"?>
<p:tagLst xmlns:a="http://schemas.openxmlformats.org/drawingml/2006/main" xmlns:r="http://schemas.openxmlformats.org/officeDocument/2006/relationships" xmlns:p="http://schemas.openxmlformats.org/presentationml/2006/main">
  <p:tag name="TIMING" val="|1.9|6.7|44.2"/>
</p:tagLst>
</file>

<file path=ppt/tags/tag6.xml><?xml version="1.0" encoding="utf-8"?>
<p:tagLst xmlns:a="http://schemas.openxmlformats.org/drawingml/2006/main" xmlns:r="http://schemas.openxmlformats.org/officeDocument/2006/relationships" xmlns:p="http://schemas.openxmlformats.org/presentationml/2006/main">
  <p:tag name="TIMING" val="|1.4|8.2"/>
</p:tagLst>
</file>

<file path=ppt/tags/tag7.xml><?xml version="1.0" encoding="utf-8"?>
<p:tagLst xmlns:a="http://schemas.openxmlformats.org/drawingml/2006/main" xmlns:r="http://schemas.openxmlformats.org/officeDocument/2006/relationships" xmlns:p="http://schemas.openxmlformats.org/presentationml/2006/main">
  <p:tag name="TIMING" val="|4|6.7|47.8"/>
</p:tagLst>
</file>

<file path=ppt/tags/tag8.xml><?xml version="1.0" encoding="utf-8"?>
<p:tagLst xmlns:a="http://schemas.openxmlformats.org/drawingml/2006/main" xmlns:r="http://schemas.openxmlformats.org/officeDocument/2006/relationships" xmlns:p="http://schemas.openxmlformats.org/presentationml/2006/main">
  <p:tag name="TIMING" val="|11.6|11.4|16.7"/>
</p:tagLst>
</file>

<file path=ppt/tags/tag9.xml><?xml version="1.0" encoding="utf-8"?>
<p:tagLst xmlns:a="http://schemas.openxmlformats.org/drawingml/2006/main" xmlns:r="http://schemas.openxmlformats.org/officeDocument/2006/relationships" xmlns:p="http://schemas.openxmlformats.org/presentationml/2006/main">
  <p:tag name="TIMING" val="|13.9|9.8|3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1411</Words>
  <Application>Microsoft Office PowerPoint</Application>
  <PresentationFormat>On-screen Show (4:3)</PresentationFormat>
  <Paragraphs>72</Paragraphs>
  <Slides>29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Bernard MT Condensed</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Luke@studentsofhistory.org</dc:creator>
  <cp:lastModifiedBy>Troy Connolly</cp:lastModifiedBy>
  <cp:revision>48</cp:revision>
  <dcterms:created xsi:type="dcterms:W3CDTF">2013-10-21T15:56:29Z</dcterms:created>
  <dcterms:modified xsi:type="dcterms:W3CDTF">2023-08-07T16:45:05Z</dcterms:modified>
</cp:coreProperties>
</file>